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9" autoAdjust="0"/>
    <p:restoredTop sz="70455" autoAdjust="0"/>
  </p:normalViewPr>
  <p:slideViewPr>
    <p:cSldViewPr>
      <p:cViewPr varScale="1">
        <p:scale>
          <a:sx n="78" d="100"/>
          <a:sy n="78" d="100"/>
        </p:scale>
        <p:origin x="-19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28036-F588-49B9-89BB-DB044F59B55C}" type="datetimeFigureOut">
              <a:rPr lang="en-AU" smtClean="0"/>
              <a:t>22/09/2016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ED96F-8935-483C-8A53-3C72017A7EDC}" type="slidenum">
              <a:rPr lang="en-AU" smtClean="0"/>
              <a:t>‹#›</a:t>
            </a:fld>
            <a:endParaRPr lang="en-AU"/>
          </a:p>
        </p:txBody>
      </p:sp>
    </p:spTree>
    <p:extLst>
      <p:ext uri="{BB962C8B-B14F-4D97-AF65-F5344CB8AC3E}">
        <p14:creationId xmlns:p14="http://schemas.microsoft.com/office/powerpoint/2010/main" val="109204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a:t>
            </a:fld>
            <a:endParaRPr lang="en-AU"/>
          </a:p>
        </p:txBody>
      </p:sp>
    </p:spTree>
    <p:extLst>
      <p:ext uri="{BB962C8B-B14F-4D97-AF65-F5344CB8AC3E}">
        <p14:creationId xmlns:p14="http://schemas.microsoft.com/office/powerpoint/2010/main" val="91372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625">
              <a:defRPr/>
            </a:pPr>
            <a:r>
              <a:rPr lang="en-US" b="1" dirty="0" smtClean="0"/>
              <a:t>ACTIVITY</a:t>
            </a:r>
          </a:p>
          <a:p>
            <a:pPr defTabSz="453625">
              <a:defRPr/>
            </a:pPr>
            <a:r>
              <a:rPr lang="en-US" b="1" dirty="0" smtClean="0"/>
              <a:t>option 4, part b</a:t>
            </a:r>
          </a:p>
          <a:p>
            <a:pPr defTabSz="453625">
              <a:defRPr/>
            </a:pPr>
            <a:r>
              <a:rPr lang="en-AU" b="0" i="0" baseline="0" dirty="0" smtClean="0"/>
              <a:t>Ask participants to respond to the question on the screen by identifying people or groups who might need to know how many leap years are left in the 21</a:t>
            </a:r>
            <a:r>
              <a:rPr lang="en-AU" b="0" i="0" baseline="30000" dirty="0" smtClean="0"/>
              <a:t>st</a:t>
            </a:r>
            <a:r>
              <a:rPr lang="en-AU" b="0" i="0" baseline="0" dirty="0" smtClean="0"/>
              <a:t> century.</a:t>
            </a:r>
          </a:p>
          <a:p>
            <a:r>
              <a:rPr lang="en-US" b="1" baseline="0" dirty="0" smtClean="0"/>
              <a:t>Ask table groups to discuss the two questions in this activity.</a:t>
            </a:r>
          </a:p>
          <a:p>
            <a:r>
              <a:rPr lang="en-US" baseline="0" dirty="0" smtClean="0"/>
              <a:t>What do they notice about the two questions?</a:t>
            </a:r>
          </a:p>
          <a:p>
            <a:r>
              <a:rPr lang="en-US" baseline="0" dirty="0" smtClean="0"/>
              <a:t>What is the same? What is different?</a:t>
            </a:r>
          </a:p>
          <a:p>
            <a:r>
              <a:rPr lang="en-US" b="1" baseline="0" dirty="0" smtClean="0"/>
              <a:t>Points that come out here are often:</a:t>
            </a:r>
          </a:p>
          <a:p>
            <a:r>
              <a:rPr lang="en-US" baseline="0" dirty="0" smtClean="0"/>
              <a:t>The second question is subjective, depends on your perspective etc.</a:t>
            </a:r>
          </a:p>
          <a:p>
            <a:r>
              <a:rPr lang="en-US" baseline="0" dirty="0" smtClean="0"/>
              <a:t>The second activity requires creative thinking.</a:t>
            </a:r>
          </a:p>
          <a:p>
            <a:r>
              <a:rPr lang="en-US" baseline="0" dirty="0" smtClean="0"/>
              <a:t>The second activity encourages discussion and debate</a:t>
            </a:r>
          </a:p>
          <a:p>
            <a:endParaRPr lang="en-US" b="1" baseline="0" dirty="0" smtClean="0"/>
          </a:p>
          <a:p>
            <a:r>
              <a:rPr lang="en-US" b="1" baseline="0" dirty="0" smtClean="0">
                <a:solidFill>
                  <a:schemeClr val="tx1"/>
                </a:solidFill>
              </a:rPr>
              <a:t>INFORMATION FOR FACILITATOR</a:t>
            </a:r>
            <a:endParaRPr lang="en-US" b="0" baseline="0" dirty="0" smtClean="0">
              <a:solidFill>
                <a:schemeClr val="tx1"/>
              </a:solidFill>
            </a:endParaRPr>
          </a:p>
          <a:p>
            <a:r>
              <a:rPr lang="en-US" dirty="0" smtClean="0"/>
              <a:t>A question such as this</a:t>
            </a:r>
            <a:r>
              <a:rPr lang="en-US" b="1" baseline="0" dirty="0" smtClean="0"/>
              <a:t> asks us to explore the idea of IT DEPENDS</a:t>
            </a:r>
            <a:r>
              <a:rPr lang="en-US" baseline="0" dirty="0" smtClean="0"/>
              <a:t>.  This questions asks you to bring together your knowledge</a:t>
            </a:r>
            <a:r>
              <a:rPr lang="en-US" b="1" baseline="0" dirty="0" smtClean="0"/>
              <a:t> and </a:t>
            </a:r>
            <a:r>
              <a:rPr lang="en-US" baseline="0" dirty="0" smtClean="0"/>
              <a:t>your thinking to solve a problem – it is the same content but requires different thinking.</a:t>
            </a:r>
          </a:p>
          <a:p>
            <a:r>
              <a:rPr lang="en-US" baseline="0" dirty="0" smtClean="0"/>
              <a:t>It is the idea of </a:t>
            </a:r>
            <a:r>
              <a:rPr lang="en-US" b="1" baseline="0" dirty="0" smtClean="0"/>
              <a:t>“low floor, high ceiling” </a:t>
            </a:r>
            <a:r>
              <a:rPr lang="en-US" baseline="0" dirty="0" smtClean="0"/>
              <a:t>– everyone can enter the task and then an element of challenge is added.</a:t>
            </a:r>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10</a:t>
            </a:fld>
            <a:endParaRPr lang="en-AU"/>
          </a:p>
        </p:txBody>
      </p:sp>
    </p:spTree>
    <p:extLst>
      <p:ext uri="{BB962C8B-B14F-4D97-AF65-F5344CB8AC3E}">
        <p14:creationId xmlns:p14="http://schemas.microsoft.com/office/powerpoint/2010/main" val="253988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179">
              <a:defRPr/>
            </a:pPr>
            <a:r>
              <a:rPr lang="en-US" sz="1200" b="1" dirty="0" smtClean="0"/>
              <a:t>SLIDE NOTES</a:t>
            </a:r>
          </a:p>
          <a:p>
            <a:pPr defTabSz="906179">
              <a:defRPr/>
            </a:pPr>
            <a:r>
              <a:rPr lang="en-US" sz="1200" dirty="0" smtClean="0"/>
              <a:t>When we are considering the challenge in a task, we are focussing on the student thinking that the task demands.</a:t>
            </a:r>
          </a:p>
          <a:p>
            <a:pPr defTabSz="906179">
              <a:defRPr/>
            </a:pPr>
            <a:r>
              <a:rPr lang="en-US" sz="1200" dirty="0" smtClean="0"/>
              <a:t>The quote by </a:t>
            </a:r>
            <a:r>
              <a:rPr lang="en-US" sz="1200" i="1" dirty="0" smtClean="0">
                <a:latin typeface="Helvetica CE 45 Light"/>
                <a:cs typeface="Helvetica CE 45 Light"/>
              </a:rPr>
              <a:t>Stein, Smith, Henningsen, Silver  </a:t>
            </a:r>
            <a:r>
              <a:rPr lang="en-US" sz="1200" dirty="0" smtClean="0"/>
              <a:t>highlights the fact that not all tasks have the same level and kinds of intellectual challenge.  </a:t>
            </a:r>
          </a:p>
          <a:p>
            <a:pPr defTabSz="906179">
              <a:defRPr/>
            </a:pPr>
            <a:r>
              <a:rPr lang="en-US" sz="1200" b="1" dirty="0" smtClean="0"/>
              <a:t>The ‘level’ of challenge describes how challenging the thinking is</a:t>
            </a:r>
          </a:p>
          <a:p>
            <a:pPr defTabSz="906179">
              <a:defRPr/>
            </a:pPr>
            <a:r>
              <a:rPr lang="en-US" sz="1200" b="1" dirty="0" smtClean="0"/>
              <a:t>The ‘kind’ of challenge describes the thinking processes used eg recall, remembering, analysing, justifying.</a:t>
            </a:r>
            <a:endParaRPr lang="en-US" sz="1200" dirty="0" smtClean="0"/>
          </a:p>
          <a:p>
            <a:pPr defTabSz="906179">
              <a:defRPr/>
            </a:pPr>
            <a:r>
              <a:rPr lang="en-US" sz="1200" dirty="0" smtClean="0"/>
              <a:t>Students need all different levels and kinds of thinking but the questions are:</a:t>
            </a:r>
          </a:p>
          <a:p>
            <a:pPr defTabSz="906179">
              <a:defRPr/>
            </a:pPr>
            <a:r>
              <a:rPr lang="en-US" sz="1200" b="1" dirty="0" smtClean="0"/>
              <a:t>Do our tasks do this?  Can we ‘tweak’ our current tasks to increase the level of intellectual challenge within them – to get students doing the thinking ?</a:t>
            </a:r>
          </a:p>
          <a:p>
            <a:pPr defTabSz="906179">
              <a:defRPr/>
            </a:pPr>
            <a:endParaRPr lang="en-US" sz="1200" b="1" dirty="0" smtClean="0"/>
          </a:p>
          <a:p>
            <a:pPr defTabSz="906179">
              <a:defRPr/>
            </a:pPr>
            <a:r>
              <a:rPr lang="en-AU" sz="1200" b="1" dirty="0" smtClean="0"/>
              <a:t>INFORMATION FOR FACILITATORS</a:t>
            </a:r>
          </a:p>
          <a:p>
            <a:pPr defTabSz="906179">
              <a:defRPr/>
            </a:pPr>
            <a:r>
              <a:rPr lang="en-US" sz="1200" dirty="0" smtClean="0"/>
              <a:t>It’s not about students doing harder work, but work which gets them thinking so that they come out of the classroom feeling more tired than you do.</a:t>
            </a:r>
          </a:p>
          <a:p>
            <a:pPr defTabSz="906179">
              <a:defRPr/>
            </a:pPr>
            <a:r>
              <a:rPr lang="en-AU" sz="1200" dirty="0" smtClean="0"/>
              <a:t>Robyn Jackson, author of ‘Never work harder than your students and other principles of great teaching,’ has as the seventh principle, “Never work harder than your students…an old adage that says the person working hardest in the classroom is the only person who's learning.”</a:t>
            </a:r>
            <a:endParaRPr lang="en-US" sz="1200" dirty="0" smtClean="0"/>
          </a:p>
          <a:p>
            <a:endParaRPr lang="en-US" sz="1200" dirty="0" smtClean="0"/>
          </a:p>
          <a:p>
            <a:pPr defTabSz="906179">
              <a:defRPr/>
            </a:pPr>
            <a:r>
              <a:rPr lang="en-US" sz="1200" b="1" dirty="0" smtClean="0"/>
              <a:t>REFERENCE</a:t>
            </a:r>
          </a:p>
          <a:p>
            <a:pPr defTabSz="906179">
              <a:defRPr/>
            </a:pPr>
            <a:r>
              <a:rPr lang="en-US" sz="1200" dirty="0" smtClean="0"/>
              <a:t>Robyn R Jackson, Never work harder than your students and other principles of great teaching, ASCD, 2009</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11</a:t>
            </a:fld>
            <a:endParaRPr lang="en-AU"/>
          </a:p>
        </p:txBody>
      </p:sp>
    </p:spTree>
    <p:extLst>
      <p:ext uri="{BB962C8B-B14F-4D97-AF65-F5344CB8AC3E}">
        <p14:creationId xmlns:p14="http://schemas.microsoft.com/office/powerpoint/2010/main" val="198197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SLIDE NOTES</a:t>
            </a:r>
          </a:p>
          <a:p>
            <a:pPr defTabSz="457694">
              <a:defRPr/>
            </a:pPr>
            <a:r>
              <a:rPr lang="en-AU" sz="1200" dirty="0" smtClean="0"/>
              <a:t>If we want our tasks to work harder for us, so that students are doing the thinking, we need to think about how we create the conditions for learning in the classroom.</a:t>
            </a:r>
            <a:endParaRPr lang="en-US" sz="1200" b="1" dirty="0" smtClean="0"/>
          </a:p>
          <a:p>
            <a:r>
              <a:rPr lang="en-US" sz="1200" dirty="0" smtClean="0"/>
              <a:t>The Teaching for Effective Learning (TfEL) Framework guide  supports us to create these conditions in three domains:</a:t>
            </a:r>
          </a:p>
          <a:p>
            <a:pPr marL="171656" indent="-171656">
              <a:buFont typeface="Arial" panose="020B0604020202020204" pitchFamily="34" charset="0"/>
              <a:buChar char="•"/>
            </a:pPr>
            <a:r>
              <a:rPr lang="en-US" sz="1200" dirty="0" smtClean="0"/>
              <a:t>Create safe conditions for rigorous learning</a:t>
            </a:r>
          </a:p>
          <a:p>
            <a:pPr marL="171656" indent="-171656">
              <a:buFont typeface="Arial" panose="020B0604020202020204" pitchFamily="34" charset="0"/>
              <a:buChar char="•"/>
            </a:pPr>
            <a:r>
              <a:rPr lang="en-US" sz="1200" dirty="0" smtClean="0"/>
              <a:t>Develop expert learners</a:t>
            </a:r>
          </a:p>
          <a:p>
            <a:pPr marL="171656" indent="-171656">
              <a:buFont typeface="Arial" panose="020B0604020202020204" pitchFamily="34" charset="0"/>
              <a:buChar char="•"/>
            </a:pPr>
            <a:r>
              <a:rPr lang="en-US" sz="1200" dirty="0" smtClean="0"/>
              <a:t>Personalise and connect learning</a:t>
            </a:r>
          </a:p>
          <a:p>
            <a:pPr marL="171656" indent="-171656">
              <a:buFont typeface="Arial" panose="020B0604020202020204" pitchFamily="34" charset="0"/>
              <a:buChar char="•"/>
            </a:pPr>
            <a:endParaRPr lang="en-US" sz="1200" dirty="0" smtClean="0"/>
          </a:p>
          <a:p>
            <a:r>
              <a:rPr lang="en-US" sz="1200" dirty="0" smtClean="0"/>
              <a:t>We think about these domains as being the three big ideas of TfEL.</a:t>
            </a:r>
          </a:p>
          <a:p>
            <a:pPr marL="171656" indent="-171656">
              <a:buFont typeface="Arial" panose="020B0604020202020204" pitchFamily="34" charset="0"/>
              <a:buChar char="•"/>
            </a:pPr>
            <a:r>
              <a:rPr lang="en-US" sz="1200" dirty="0" smtClean="0"/>
              <a:t>Safety for challenge in learning</a:t>
            </a:r>
          </a:p>
          <a:p>
            <a:pPr marL="171656" indent="-171656">
              <a:buFont typeface="Arial" panose="020B0604020202020204" pitchFamily="34" charset="0"/>
              <a:buChar char="•"/>
            </a:pPr>
            <a:r>
              <a:rPr lang="en-US" sz="1200" dirty="0" smtClean="0"/>
              <a:t>Knowing what to learn… knowing how to learn it</a:t>
            </a:r>
          </a:p>
          <a:p>
            <a:pPr marL="171656" indent="-171656">
              <a:buFont typeface="Arial" panose="020B0604020202020204" pitchFamily="34" charset="0"/>
              <a:buChar char="•"/>
            </a:pPr>
            <a:r>
              <a:rPr lang="en-US" sz="1200" dirty="0" smtClean="0"/>
              <a:t>Connecting learning to students’ lives and contexts</a:t>
            </a:r>
          </a:p>
          <a:p>
            <a:endParaRPr lang="en-US" sz="1200" dirty="0" smtClean="0"/>
          </a:p>
          <a:p>
            <a:r>
              <a:rPr lang="en-AU" sz="1200" b="1" dirty="0" smtClean="0"/>
              <a:t>Domain 2 </a:t>
            </a:r>
            <a:r>
              <a:rPr lang="en-AU" sz="1200" dirty="0" smtClean="0"/>
              <a:t>in particular focuses on establishing a low threat environment where students feel safe to be challenged in their learning.</a:t>
            </a:r>
          </a:p>
          <a:p>
            <a:r>
              <a:rPr lang="en-AU" sz="1200" dirty="0" smtClean="0"/>
              <a:t>Ask participants to reflect on the questions in domain 2 and think about whether this is true for </a:t>
            </a:r>
            <a:r>
              <a:rPr lang="en-AU" sz="1200" b="1" dirty="0" smtClean="0"/>
              <a:t>all</a:t>
            </a:r>
            <a:r>
              <a:rPr lang="en-AU" sz="1200" dirty="0" smtClean="0"/>
              <a:t> students in their class/es.</a:t>
            </a:r>
          </a:p>
          <a:p>
            <a:endParaRPr lang="en-AU" sz="1200" dirty="0" smtClean="0"/>
          </a:p>
          <a:p>
            <a:pPr defTabSz="457694">
              <a:defRPr/>
            </a:pPr>
            <a:r>
              <a:rPr lang="en-AU" sz="1200" b="1" dirty="0" smtClean="0"/>
              <a:t>KEY MESSAGE</a:t>
            </a:r>
          </a:p>
          <a:p>
            <a:pPr defTabSz="457694">
              <a:defRPr/>
            </a:pPr>
            <a:r>
              <a:rPr lang="en-US" sz="1200" b="1" dirty="0" smtClean="0"/>
              <a:t>The Teaching for Effective Learning (TfEL) Framework guide  supports us to create safe conditions for learning.</a:t>
            </a:r>
            <a:endParaRPr lang="en-AU" sz="1200" b="1" dirty="0" smtClean="0"/>
          </a:p>
          <a:p>
            <a:endParaRPr lang="en-AU" sz="120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12</a:t>
            </a:fld>
            <a:endParaRPr lang="en-AU"/>
          </a:p>
        </p:txBody>
      </p:sp>
    </p:spTree>
    <p:extLst>
      <p:ext uri="{BB962C8B-B14F-4D97-AF65-F5344CB8AC3E}">
        <p14:creationId xmlns:p14="http://schemas.microsoft.com/office/powerpoint/2010/main" val="39496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NOTES</a:t>
            </a:r>
          </a:p>
          <a:p>
            <a:endParaRPr lang="en-US" dirty="0" smtClean="0"/>
          </a:p>
          <a:p>
            <a:r>
              <a:rPr lang="en-US" b="1" dirty="0" smtClean="0"/>
              <a:t>TfEL</a:t>
            </a:r>
            <a:r>
              <a:rPr lang="en-US" b="1" baseline="0" dirty="0" smtClean="0"/>
              <a:t> Element </a:t>
            </a:r>
            <a:r>
              <a:rPr lang="en-US" b="1" dirty="0" smtClean="0"/>
              <a:t>2.4,</a:t>
            </a:r>
            <a:r>
              <a:rPr lang="en-US" b="1" baseline="0" dirty="0" smtClean="0"/>
              <a:t> </a:t>
            </a:r>
            <a:r>
              <a:rPr lang="en-US" b="0" baseline="0" dirty="0" smtClean="0"/>
              <a:t>in particular,</a:t>
            </a:r>
            <a:r>
              <a:rPr lang="en-US" b="0" dirty="0" smtClean="0"/>
              <a:t> </a:t>
            </a:r>
            <a:r>
              <a:rPr lang="en-US" dirty="0" smtClean="0"/>
              <a:t>provides</a:t>
            </a:r>
            <a:r>
              <a:rPr lang="en-US" baseline="0" dirty="0" smtClean="0"/>
              <a:t> ideas and approaches </a:t>
            </a:r>
            <a:r>
              <a:rPr lang="en-US" dirty="0" smtClean="0"/>
              <a:t>on how to challenge students to achieve high standards with appropriate support.</a:t>
            </a:r>
          </a:p>
          <a:p>
            <a:endParaRPr lang="en-US" dirty="0" smtClean="0"/>
          </a:p>
          <a:p>
            <a:endParaRPr lang="en-US" dirty="0" smtClean="0"/>
          </a:p>
          <a:p>
            <a:pPr defTabSz="457694">
              <a:defRPr/>
            </a:pPr>
            <a:r>
              <a:rPr lang="en-US" b="1" dirty="0" smtClean="0"/>
              <a:t>REFERENCE</a:t>
            </a:r>
            <a:endParaRPr lang="en-US" dirty="0" smtClean="0"/>
          </a:p>
          <a:p>
            <a:pPr defTabSz="907207" eaLnBrk="1" fontAlgn="auto" hangingPunct="1">
              <a:spcBef>
                <a:spcPts val="0"/>
              </a:spcBef>
              <a:spcAft>
                <a:spcPts val="0"/>
              </a:spcAft>
              <a:defRPr/>
            </a:pPr>
            <a:r>
              <a:rPr lang="en-US" dirty="0" smtClean="0"/>
              <a:t>Teaching for Effective Learning guide </a:t>
            </a:r>
            <a:r>
              <a:rPr lang="en-AU" b="0" dirty="0" smtClean="0"/>
              <a:t>Department Education Children’s Services 2010</a:t>
            </a:r>
            <a:endParaRPr lang="en-US" dirty="0" smtClean="0"/>
          </a:p>
          <a:p>
            <a:r>
              <a:rPr lang="en-US" dirty="0" smtClean="0"/>
              <a:t>2.4 Challenge students to achieve high standards with appropriate support, p41.</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13</a:t>
            </a:fld>
            <a:endParaRPr lang="en-AU"/>
          </a:p>
        </p:txBody>
      </p:sp>
    </p:spTree>
    <p:extLst>
      <p:ext uri="{BB962C8B-B14F-4D97-AF65-F5344CB8AC3E}">
        <p14:creationId xmlns:p14="http://schemas.microsoft.com/office/powerpoint/2010/main" val="355018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a:t>
            </a:r>
            <a:r>
              <a:rPr lang="en-AU" b="1" baseline="0" dirty="0" smtClean="0"/>
              <a:t> NOTES</a:t>
            </a:r>
          </a:p>
          <a:p>
            <a:r>
              <a:rPr lang="en-AU" b="0" baseline="0" dirty="0" smtClean="0"/>
              <a:t>The TfEL Framework guide suggest key actions for teachers in challenging students to achieve high standards with appropriate support.</a:t>
            </a:r>
          </a:p>
          <a:p>
            <a:r>
              <a:rPr lang="en-AU" b="0" baseline="0" dirty="0" smtClean="0"/>
              <a:t>For example, setting tasks with multiple entry and exit points to maxmise each student’s learning time and progress ensures that all students are appropriately challenged.</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14</a:t>
            </a:fld>
            <a:endParaRPr lang="en-AU"/>
          </a:p>
        </p:txBody>
      </p:sp>
    </p:spTree>
    <p:extLst>
      <p:ext uri="{BB962C8B-B14F-4D97-AF65-F5344CB8AC3E}">
        <p14:creationId xmlns:p14="http://schemas.microsoft.com/office/powerpoint/2010/main" val="300185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NOTES</a:t>
            </a:r>
          </a:p>
          <a:p>
            <a:r>
              <a:rPr lang="en-US" b="0" dirty="0" smtClean="0"/>
              <a:t>Both national and international data</a:t>
            </a:r>
            <a:r>
              <a:rPr lang="en-US" b="0" baseline="0" dirty="0" smtClean="0"/>
              <a:t> </a:t>
            </a:r>
            <a:r>
              <a:rPr lang="en-US" b="1" baseline="0" dirty="0" smtClean="0"/>
              <a:t>show that we already use effective strategies for developing fluency in our students eg recall and remembering. </a:t>
            </a:r>
            <a:endParaRPr lang="en-US" b="1"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15</a:t>
            </a:fld>
            <a:endParaRPr lang="en-AU"/>
          </a:p>
        </p:txBody>
      </p:sp>
    </p:spTree>
    <p:extLst>
      <p:ext uri="{BB962C8B-B14F-4D97-AF65-F5344CB8AC3E}">
        <p14:creationId xmlns:p14="http://schemas.microsoft.com/office/powerpoint/2010/main" val="20183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99">
              <a:defRPr/>
            </a:pPr>
            <a:r>
              <a:rPr lang="en-US" b="1" dirty="0" smtClean="0"/>
              <a:t>SLIDE NOTES</a:t>
            </a:r>
          </a:p>
          <a:p>
            <a:pPr defTabSz="457099">
              <a:defRPr/>
            </a:pPr>
            <a:r>
              <a:rPr lang="en-US" dirty="0" smtClean="0"/>
              <a:t>NAPLAN</a:t>
            </a:r>
            <a:r>
              <a:rPr lang="en-US" baseline="0" dirty="0" smtClean="0"/>
              <a:t> </a:t>
            </a:r>
            <a:r>
              <a:rPr lang="en-US" b="0" dirty="0" smtClean="0"/>
              <a:t>questions such as this one are generally done well by</a:t>
            </a:r>
            <a:r>
              <a:rPr lang="en-US" b="0" baseline="0" dirty="0" smtClean="0"/>
              <a:t> South Australian students. In this example students are required to identify the angle by remembering what a reflex angle is. </a:t>
            </a:r>
            <a:r>
              <a:rPr lang="en-US" b="1" baseline="0" dirty="0" smtClean="0"/>
              <a:t>Professor Martin Westwell refers to these questions as ‘fluency’ </a:t>
            </a:r>
            <a:r>
              <a:rPr lang="en-US" b="1" dirty="0" smtClean="0"/>
              <a:t>questions</a:t>
            </a:r>
            <a:r>
              <a:rPr lang="en-US" b="0" dirty="0" smtClean="0"/>
              <a:t>. </a:t>
            </a:r>
          </a:p>
          <a:p>
            <a:pPr defTabSz="457099">
              <a:defRPr/>
            </a:pPr>
            <a:r>
              <a:rPr lang="en-US" b="0" dirty="0" smtClean="0"/>
              <a:t>Many fluency</a:t>
            </a:r>
            <a:r>
              <a:rPr lang="en-US" b="0" baseline="0" dirty="0" smtClean="0"/>
              <a:t> questions </a:t>
            </a:r>
            <a:r>
              <a:rPr lang="en-US" b="0" dirty="0" smtClean="0"/>
              <a:t>require</a:t>
            </a:r>
            <a:r>
              <a:rPr lang="en-US" b="0" baseline="0" dirty="0" smtClean="0"/>
              <a:t> </a:t>
            </a:r>
            <a:r>
              <a:rPr lang="en-US" baseline="0" dirty="0" smtClean="0"/>
              <a:t>recall of information/facts or applying a previously learned procedure. </a:t>
            </a:r>
          </a:p>
          <a:p>
            <a:pPr defTabSz="457099">
              <a:defRPr/>
            </a:pPr>
            <a:r>
              <a:rPr lang="en-US" baseline="0" dirty="0" smtClean="0"/>
              <a:t>Students can be equipped to answer these sorts of questions through explicit teaching and  practice.</a:t>
            </a:r>
          </a:p>
          <a:p>
            <a:pPr defTabSz="457099">
              <a:defRPr/>
            </a:pPr>
            <a:endParaRPr lang="en-US" baseline="0" dirty="0" smtClean="0"/>
          </a:p>
          <a:p>
            <a:r>
              <a:rPr lang="en-US" dirty="0" smtClean="0"/>
              <a:t> </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16</a:t>
            </a:fld>
            <a:endParaRPr lang="en-AU"/>
          </a:p>
        </p:txBody>
      </p:sp>
    </p:spTree>
    <p:extLst>
      <p:ext uri="{BB962C8B-B14F-4D97-AF65-F5344CB8AC3E}">
        <p14:creationId xmlns:p14="http://schemas.microsoft.com/office/powerpoint/2010/main" val="362285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SLIDE NOTES</a:t>
            </a:r>
          </a:p>
          <a:p>
            <a:pPr defTabSz="457694">
              <a:defRPr/>
            </a:pPr>
            <a:r>
              <a:rPr lang="en-US" sz="1200" dirty="0" smtClean="0"/>
              <a:t>NAPLAN questions such as this one are generally NOT done well by South Australian students. In this example students are required to identify the angle by analysing the question and making connections to prior understanding of angles and parallel lines. </a:t>
            </a:r>
            <a:r>
              <a:rPr lang="en-US" sz="1200" b="1" dirty="0" smtClean="0"/>
              <a:t>Professor Martin Westwell refers to these questions as ‘fluency plus’ questions</a:t>
            </a:r>
            <a:r>
              <a:rPr lang="en-US" sz="1200" dirty="0" smtClean="0"/>
              <a:t>. </a:t>
            </a:r>
            <a:endParaRPr lang="en-US" sz="1200" b="1" dirty="0" smtClean="0"/>
          </a:p>
          <a:p>
            <a:pPr defTabSz="457694">
              <a:defRPr/>
            </a:pPr>
            <a:r>
              <a:rPr lang="en-US" sz="1200" dirty="0" smtClean="0"/>
              <a:t>Many fluency plus questions require problem solving, reasoning and justifying.</a:t>
            </a:r>
          </a:p>
          <a:p>
            <a:pPr defTabSz="457694">
              <a:defRPr/>
            </a:pPr>
            <a:r>
              <a:rPr lang="en-US" sz="1200" dirty="0" smtClean="0"/>
              <a:t>Students cannot be equipped to answer these sorts of questions through explicit teaching and  practice </a:t>
            </a:r>
            <a:r>
              <a:rPr lang="en-US" sz="1200" b="1" dirty="0" smtClean="0"/>
              <a:t>alone</a:t>
            </a:r>
            <a:r>
              <a:rPr lang="en-US" sz="1200" dirty="0" smtClean="0"/>
              <a:t>. Students need time to develop and practice skills through opportunities to grapple with fluency plus tasks. </a:t>
            </a:r>
            <a:endParaRPr lang="en-US" sz="1200" b="1" dirty="0" smtClean="0"/>
          </a:p>
          <a:p>
            <a:pPr defTabSz="908438">
              <a:defRPr/>
            </a:pPr>
            <a:r>
              <a:rPr lang="en-US" sz="1200" dirty="0" smtClean="0"/>
              <a:t>We can’t just tell or instruct students how to answer challenging questions, because we can’t possibly foresee all the challenges they might come up against. </a:t>
            </a:r>
          </a:p>
          <a:p>
            <a:pPr defTabSz="908438">
              <a:defRPr/>
            </a:pPr>
            <a:endParaRPr lang="en-US" sz="1200" dirty="0" smtClean="0"/>
          </a:p>
          <a:p>
            <a:pPr defTabSz="457626">
              <a:defRPr/>
            </a:pPr>
            <a:r>
              <a:rPr lang="en-AU" sz="1200" b="1" dirty="0" smtClean="0"/>
              <a:t>INFORMATION FOR FACILITATORS</a:t>
            </a:r>
            <a:endParaRPr lang="en-AU" sz="1200" dirty="0" smtClean="0"/>
          </a:p>
          <a:p>
            <a:pPr defTabSz="908438">
              <a:defRPr/>
            </a:pPr>
            <a:r>
              <a:rPr lang="en-US" sz="1200" b="1" dirty="0" smtClean="0"/>
              <a:t>VIDEO (optional)</a:t>
            </a:r>
            <a:endParaRPr lang="en-US" sz="1200" dirty="0" smtClean="0"/>
          </a:p>
          <a:p>
            <a:pPr defTabSz="457694">
              <a:defRPr/>
            </a:pPr>
            <a:r>
              <a:rPr lang="en-US" sz="1200" dirty="0" smtClean="0"/>
              <a:t>To listen to Professor Martin Westwell talk about fluency and fluency plus visit  http://acleadersresource.sa.edu.au/index.php?page=strategic_intent and navigate to ‘Our learners’ context’/ Clip 4: Problem Solving (21.26 minutes)</a:t>
            </a:r>
          </a:p>
          <a:p>
            <a:pPr defTabSz="457694">
              <a:defRPr/>
            </a:pPr>
            <a:endParaRPr lang="en-US" sz="1200" dirty="0" smtClean="0"/>
          </a:p>
          <a:p>
            <a:pPr defTabSz="457694">
              <a:defRPr/>
            </a:pPr>
            <a:r>
              <a:rPr lang="en-US" sz="1200" b="1" dirty="0" smtClean="0"/>
              <a:t>REFERENCE</a:t>
            </a:r>
          </a:p>
          <a:p>
            <a:pPr defTabSz="457694">
              <a:defRPr/>
            </a:pPr>
            <a:r>
              <a:rPr lang="en-US" sz="1200" dirty="0" smtClean="0"/>
              <a:t>Professor Martin Westwell is the </a:t>
            </a:r>
            <a:r>
              <a:rPr lang="en-AU" sz="1200" dirty="0" smtClean="0"/>
              <a:t>Director of Flinders Centre for Science Education in the 21st Century.</a:t>
            </a:r>
            <a:endParaRPr lang="en-US" sz="1200"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17</a:t>
            </a:fld>
            <a:endParaRPr lang="en-AU"/>
          </a:p>
        </p:txBody>
      </p:sp>
    </p:spTree>
    <p:extLst>
      <p:ext uri="{BB962C8B-B14F-4D97-AF65-F5344CB8AC3E}">
        <p14:creationId xmlns:p14="http://schemas.microsoft.com/office/powerpoint/2010/main" val="68953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NOTES</a:t>
            </a:r>
          </a:p>
          <a:p>
            <a:r>
              <a:rPr lang="en-US" dirty="0" smtClean="0"/>
              <a:t>This slide</a:t>
            </a:r>
            <a:r>
              <a:rPr lang="en-US" baseline="0" dirty="0" smtClean="0"/>
              <a:t> </a:t>
            </a:r>
            <a:r>
              <a:rPr lang="en-US" dirty="0" smtClean="0"/>
              <a:t>highlights these points.</a:t>
            </a:r>
          </a:p>
          <a:p>
            <a:r>
              <a:rPr lang="en-US" dirty="0" smtClean="0"/>
              <a:t>The </a:t>
            </a:r>
            <a:r>
              <a:rPr lang="en-US" b="1" dirty="0" smtClean="0"/>
              <a:t>light blue bar </a:t>
            </a:r>
            <a:r>
              <a:rPr lang="en-US" dirty="0" smtClean="0"/>
              <a:t>represents the set of questions in a NAPLAN test</a:t>
            </a:r>
            <a:r>
              <a:rPr lang="en-US" baseline="0" dirty="0" smtClean="0"/>
              <a:t> or SACE </a:t>
            </a:r>
            <a:r>
              <a:rPr lang="en-AU" dirty="0" smtClean="0"/>
              <a:t>Stage 2 exam. </a:t>
            </a:r>
          </a:p>
          <a:p>
            <a:r>
              <a:rPr lang="en-US" dirty="0" smtClean="0"/>
              <a:t>The </a:t>
            </a:r>
            <a:r>
              <a:rPr lang="en-US" b="1" dirty="0" smtClean="0"/>
              <a:t>green bar </a:t>
            </a:r>
            <a:r>
              <a:rPr lang="en-US" dirty="0" smtClean="0"/>
              <a:t>below it approximately represents the proportion of fluency driven questions. Only about 1/3 of NAPLAN questions are these types of questions. </a:t>
            </a:r>
          </a:p>
          <a:p>
            <a:pPr defTabSz="453625">
              <a:defRPr/>
            </a:pPr>
            <a:r>
              <a:rPr lang="en-US" b="0" dirty="0" smtClean="0"/>
              <a:t>The arrow on the </a:t>
            </a:r>
            <a:r>
              <a:rPr lang="en-US" b="0" u="sng" dirty="0" smtClean="0"/>
              <a:t>fluency bar</a:t>
            </a:r>
            <a:r>
              <a:rPr lang="en-US" b="0" dirty="0" smtClean="0"/>
              <a:t> shows the majority of our students in SA get these questions right. </a:t>
            </a:r>
          </a:p>
          <a:p>
            <a:pPr defTabSz="453625">
              <a:defRPr/>
            </a:pPr>
            <a:endParaRPr lang="en-US" dirty="0" smtClean="0"/>
          </a:p>
          <a:p>
            <a:r>
              <a:rPr lang="en-US" dirty="0" smtClean="0"/>
              <a:t>The other 2/3 of the questions are fluency plus – they require problem solving and reasoning. These are represented by the </a:t>
            </a:r>
            <a:r>
              <a:rPr lang="en-US" b="1" dirty="0" smtClean="0"/>
              <a:t>orange bar</a:t>
            </a:r>
            <a:r>
              <a:rPr lang="en-US" dirty="0" smtClean="0"/>
              <a:t>.</a:t>
            </a:r>
          </a:p>
          <a:p>
            <a:pPr defTabSz="457099">
              <a:defRPr/>
            </a:pPr>
            <a:r>
              <a:rPr lang="en-US" b="0" dirty="0" smtClean="0"/>
              <a:t>The arrow on the </a:t>
            </a:r>
            <a:r>
              <a:rPr lang="en-US" b="0" u="sng" dirty="0" smtClean="0"/>
              <a:t>fluency</a:t>
            </a:r>
            <a:r>
              <a:rPr lang="en-US" b="0" u="sng" baseline="0" dirty="0" smtClean="0"/>
              <a:t> plus </a:t>
            </a:r>
            <a:r>
              <a:rPr lang="en-US" b="0" u="sng" dirty="0" smtClean="0"/>
              <a:t>bar</a:t>
            </a:r>
            <a:r>
              <a:rPr lang="en-US" b="0" dirty="0" smtClean="0"/>
              <a:t> is also approximate, but shows</a:t>
            </a:r>
            <a:r>
              <a:rPr lang="en-US" b="0" baseline="0" dirty="0" smtClean="0"/>
              <a:t> that </a:t>
            </a:r>
            <a:r>
              <a:rPr lang="en-US" b="0" dirty="0" smtClean="0"/>
              <a:t>student success with these questions is much lower</a:t>
            </a:r>
            <a:r>
              <a:rPr lang="en-US" b="0" baseline="0" dirty="0" smtClean="0"/>
              <a:t> and ,therefore, our opportunity for improvement is by addressing fluency plus.</a:t>
            </a:r>
            <a:endParaRPr lang="en-US" b="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18</a:t>
            </a:fld>
            <a:endParaRPr lang="en-AU"/>
          </a:p>
        </p:txBody>
      </p:sp>
    </p:spTree>
    <p:extLst>
      <p:ext uri="{BB962C8B-B14F-4D97-AF65-F5344CB8AC3E}">
        <p14:creationId xmlns:p14="http://schemas.microsoft.com/office/powerpoint/2010/main" val="22016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53">
              <a:defRPr/>
            </a:pPr>
            <a:r>
              <a:rPr lang="en-AU" b="1" dirty="0" smtClean="0">
                <a:solidFill>
                  <a:schemeClr val="tx1"/>
                </a:solidFill>
              </a:rPr>
              <a:t>KEY MESSAGE: </a:t>
            </a:r>
          </a:p>
          <a:p>
            <a:pPr defTabSz="914153">
              <a:defRPr/>
            </a:pPr>
            <a:r>
              <a:rPr lang="en-AU" b="1" dirty="0" smtClean="0">
                <a:solidFill>
                  <a:schemeClr val="tx1"/>
                </a:solidFill>
              </a:rPr>
              <a:t>Emphasise </a:t>
            </a:r>
            <a:r>
              <a:rPr lang="en-AU" b="1" baseline="0" dirty="0" smtClean="0"/>
              <a:t>one type of thinking is not being prioritised over another. We need both fluency AND fluency plus thinking.</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19</a:t>
            </a:fld>
            <a:endParaRPr lang="en-AU"/>
          </a:p>
        </p:txBody>
      </p:sp>
    </p:spTree>
    <p:extLst>
      <p:ext uri="{BB962C8B-B14F-4D97-AF65-F5344CB8AC3E}">
        <p14:creationId xmlns:p14="http://schemas.microsoft.com/office/powerpoint/2010/main" val="321363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HANDOUT</a:t>
            </a:r>
          </a:p>
          <a:p>
            <a:r>
              <a:rPr lang="en-AU" dirty="0" smtClean="0"/>
              <a:t>Page for facilitators that lists all the hand outs needed for the workshop and the meanings of icons used on the slides in this workshop.</a:t>
            </a:r>
          </a:p>
          <a:p>
            <a:endParaRPr lang="en-AU" b="1" dirty="0" smtClean="0"/>
          </a:p>
          <a:p>
            <a:r>
              <a:rPr lang="en-AU" b="1" dirty="0" smtClean="0"/>
              <a:t>SLIDE NOTES</a:t>
            </a:r>
          </a:p>
          <a:p>
            <a:r>
              <a:rPr lang="en-AU" dirty="0" smtClean="0"/>
              <a:t>This module consists of 4 workshops.</a:t>
            </a:r>
          </a:p>
          <a:p>
            <a:endParaRPr lang="en-AU" dirty="0" smtClean="0"/>
          </a:p>
          <a:p>
            <a:r>
              <a:rPr lang="en-AU" b="1" dirty="0" smtClean="0"/>
              <a:t>WORKSHOP</a:t>
            </a:r>
            <a:r>
              <a:rPr lang="en-AU" b="1" baseline="0" dirty="0" smtClean="0"/>
              <a:t> 1</a:t>
            </a:r>
          </a:p>
          <a:p>
            <a:pPr defTabSz="453634">
              <a:defRPr/>
            </a:pPr>
            <a:r>
              <a:rPr lang="en-AU" baseline="0" dirty="0" smtClean="0"/>
              <a:t>In this workshop participants will:</a:t>
            </a:r>
          </a:p>
          <a:p>
            <a:pPr marL="171432" indent="-171432" defTabSz="453634">
              <a:buFont typeface="Arial" panose="020B0604020202020204" pitchFamily="34" charset="0"/>
              <a:buChar char="•"/>
              <a:defRPr/>
            </a:pPr>
            <a:r>
              <a:rPr lang="en-AU" baseline="0" dirty="0" smtClean="0"/>
              <a:t>clarify why identifying and increasing the intellectual challenge of tasks are important </a:t>
            </a:r>
          </a:p>
          <a:p>
            <a:pPr marL="171432" indent="-171432" defTabSz="453634">
              <a:buFont typeface="Arial" panose="020B0604020202020204" pitchFamily="34" charset="0"/>
              <a:buChar char="•"/>
              <a:defRPr/>
            </a:pPr>
            <a:r>
              <a:rPr lang="en-AU" baseline="0" dirty="0" smtClean="0"/>
              <a:t>develop some effective strategies and build onto current practice.  </a:t>
            </a:r>
          </a:p>
          <a:p>
            <a:pPr marL="171432" indent="-171432" defTabSz="453634">
              <a:buFont typeface="Arial" panose="020B0604020202020204" pitchFamily="34" charset="0"/>
              <a:buChar char="•"/>
              <a:defRPr/>
            </a:pPr>
            <a:endParaRPr lang="en-AU" baseline="0" dirty="0" smtClean="0"/>
          </a:p>
          <a:p>
            <a:pPr defTabSz="453634">
              <a:defRPr/>
            </a:pPr>
            <a:r>
              <a:rPr lang="en-AU" b="1" baseline="0" dirty="0" smtClean="0"/>
              <a:t>INFORMATION FOR FACILITATORS</a:t>
            </a:r>
          </a:p>
          <a:p>
            <a:pPr defTabSz="453634">
              <a:defRPr/>
            </a:pPr>
            <a:r>
              <a:rPr lang="en-AU" b="0" baseline="0" dirty="0" smtClean="0"/>
              <a:t>Reinforce the notion that these workshops are not asking you to replace what you currently do but provide ways to build on what you currently do to be even better.  </a:t>
            </a:r>
          </a:p>
          <a:p>
            <a:pPr defTabSz="453634">
              <a:defRPr/>
            </a:pPr>
            <a:r>
              <a:rPr lang="en-AU" dirty="0" smtClean="0"/>
              <a:t>In the words of Dylan Wiliam, “Every teacher needs to improve, not because they are not good enough, but because they can be even better.” </a:t>
            </a:r>
          </a:p>
          <a:p>
            <a:pPr defTabSz="453634">
              <a:defRPr/>
            </a:pPr>
            <a:r>
              <a:rPr lang="en-AU" b="1" dirty="0" smtClean="0"/>
              <a:t>OR</a:t>
            </a:r>
            <a:r>
              <a:rPr lang="en-AU" dirty="0" smtClean="0"/>
              <a:t> Stan Hagias, DECD Education Director, “Try to do better today than what we did yesterday.”</a:t>
            </a:r>
          </a:p>
          <a:p>
            <a:pPr defTabSz="453634">
              <a:defRPr/>
            </a:pPr>
            <a:endParaRPr lang="en-AU" b="0" baseline="0" dirty="0" smtClean="0"/>
          </a:p>
          <a:p>
            <a:endParaRPr lang="en-AU" b="1"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a:t>
            </a:fld>
            <a:endParaRPr lang="en-AU"/>
          </a:p>
        </p:txBody>
      </p:sp>
    </p:spTree>
    <p:extLst>
      <p:ext uri="{BB962C8B-B14F-4D97-AF65-F5344CB8AC3E}">
        <p14:creationId xmlns:p14="http://schemas.microsoft.com/office/powerpoint/2010/main" val="154481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625">
              <a:defRPr/>
            </a:pPr>
            <a:r>
              <a:rPr lang="en-US" b="1" dirty="0" smtClean="0"/>
              <a:t>ACTIVITY</a:t>
            </a:r>
          </a:p>
          <a:p>
            <a:pPr defTabSz="453625">
              <a:defRPr/>
            </a:pPr>
            <a:r>
              <a:rPr lang="en-US" dirty="0" smtClean="0"/>
              <a:t>Select the ‘before task’</a:t>
            </a:r>
            <a:r>
              <a:rPr lang="en-US" baseline="0" dirty="0" smtClean="0"/>
              <a:t> </a:t>
            </a:r>
            <a:r>
              <a:rPr lang="en-US" dirty="0" smtClean="0"/>
              <a:t>A4 sheets </a:t>
            </a:r>
            <a:r>
              <a:rPr lang="en-US" b="1" dirty="0" smtClean="0"/>
              <a:t>suitable for the participants in this workshop</a:t>
            </a:r>
            <a:r>
              <a:rPr lang="en-US" dirty="0" smtClean="0"/>
              <a:t>. </a:t>
            </a:r>
            <a:r>
              <a:rPr lang="en-AU" dirty="0" smtClean="0"/>
              <a:t>Tell</a:t>
            </a:r>
            <a:r>
              <a:rPr lang="en-AU" baseline="0" dirty="0" smtClean="0"/>
              <a:t> participants that they will be working with a partner or a small group, and using /choosing one task that suits their year level or subject area.</a:t>
            </a:r>
          </a:p>
          <a:p>
            <a:pPr defTabSz="453625">
              <a:defRPr/>
            </a:pPr>
            <a:endParaRPr lang="en-AU" baseline="0" dirty="0" smtClean="0"/>
          </a:p>
          <a:p>
            <a:pPr defTabSz="453625">
              <a:defRPr/>
            </a:pPr>
            <a:r>
              <a:rPr lang="en-US" b="1" dirty="0" smtClean="0"/>
              <a:t>HANDOUTS</a:t>
            </a:r>
          </a:p>
          <a:p>
            <a:pPr defTabSz="453625">
              <a:defRPr/>
            </a:pPr>
            <a:r>
              <a:rPr lang="en-US" b="0" dirty="0" smtClean="0"/>
              <a:t>Handout 1: Transforming tasks: </a:t>
            </a:r>
            <a:r>
              <a:rPr lang="en-US" b="0" i="1" dirty="0" smtClean="0"/>
              <a:t>before</a:t>
            </a:r>
            <a:r>
              <a:rPr lang="en-US" dirty="0" smtClean="0"/>
              <a:t/>
            </a:r>
            <a:br>
              <a:rPr lang="en-US" dirty="0" smtClean="0"/>
            </a:br>
            <a:r>
              <a:rPr lang="en-US" dirty="0" smtClean="0"/>
              <a:t>Participants need to choose one task to work with.</a:t>
            </a:r>
          </a:p>
          <a:p>
            <a:pPr defTabSz="453625">
              <a:defRPr/>
            </a:pPr>
            <a:endParaRPr lang="en-US" dirty="0" smtClean="0"/>
          </a:p>
          <a:p>
            <a:r>
              <a:rPr lang="en-AU" b="1" baseline="0" dirty="0" smtClean="0"/>
              <a:t>INFORMATION FOR FACILITATORS</a:t>
            </a:r>
          </a:p>
          <a:p>
            <a:r>
              <a:rPr lang="en-US" dirty="0" smtClean="0"/>
              <a:t>Handout 1 is</a:t>
            </a:r>
            <a:r>
              <a:rPr lang="en-US" baseline="0" dirty="0" smtClean="0"/>
              <a:t> </a:t>
            </a:r>
            <a:r>
              <a:rPr lang="en-AU" baseline="0" dirty="0" smtClean="0"/>
              <a:t>a ‘before’ task written for each of the year levels in a range of subjects and learning areas as follows:</a:t>
            </a:r>
          </a:p>
          <a:p>
            <a:r>
              <a:rPr lang="en-AU" baseline="0" dirty="0" smtClean="0"/>
              <a:t>Foundation-2 Maths Year 1 – History, Year 2 – English, Year 3 – Science, Year 4 – Geography, Year 5 – History, Year 6 – Science, Year 7 – Geography, Year 7/8 – Maths, Year 9 – Science, Year 10 – English, SACE  – Visual Arts</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20</a:t>
            </a:fld>
            <a:endParaRPr lang="en-AU"/>
          </a:p>
        </p:txBody>
      </p:sp>
    </p:spTree>
    <p:extLst>
      <p:ext uri="{BB962C8B-B14F-4D97-AF65-F5344CB8AC3E}">
        <p14:creationId xmlns:p14="http://schemas.microsoft.com/office/powerpoint/2010/main" val="378866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50">
              <a:defRPr/>
            </a:pPr>
            <a:r>
              <a:rPr lang="en-US" b="1" dirty="0" smtClean="0"/>
              <a:t>READING/DISCUSSION</a:t>
            </a:r>
          </a:p>
          <a:p>
            <a:r>
              <a:rPr lang="en-AU" baseline="0" dirty="0" smtClean="0"/>
              <a:t>Ask participants to answer the questions on the slide related to the ‘Before’ task they have chosen.</a:t>
            </a:r>
          </a:p>
          <a:p>
            <a:endParaRPr lang="en-AU" baseline="0" dirty="0" smtClean="0"/>
          </a:p>
          <a:p>
            <a:r>
              <a:rPr lang="en-AU" b="1" baseline="0" dirty="0" smtClean="0"/>
              <a:t>INFORMATION FOR FACILITATORS</a:t>
            </a:r>
          </a:p>
          <a:p>
            <a:r>
              <a:rPr lang="en-AU" b="0" baseline="0" dirty="0" smtClean="0"/>
              <a:t>If the intended learning of a task does not seem clear to participants ask them to think about what the intended learning would be if they were to use this task.</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21</a:t>
            </a:fld>
            <a:endParaRPr lang="en-AU"/>
          </a:p>
        </p:txBody>
      </p:sp>
    </p:spTree>
    <p:extLst>
      <p:ext uri="{BB962C8B-B14F-4D97-AF65-F5344CB8AC3E}">
        <p14:creationId xmlns:p14="http://schemas.microsoft.com/office/powerpoint/2010/main" val="2837503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50">
              <a:defRPr/>
            </a:pPr>
            <a:r>
              <a:rPr lang="en-AU" b="1" dirty="0" smtClean="0">
                <a:solidFill>
                  <a:schemeClr val="tx1"/>
                </a:solidFill>
              </a:rPr>
              <a:t>ACTIVITY/DISCUSSION</a:t>
            </a:r>
            <a:endParaRPr lang="en-AU" dirty="0" smtClean="0">
              <a:solidFill>
                <a:schemeClr val="tx1"/>
              </a:solidFill>
            </a:endParaRPr>
          </a:p>
          <a:p>
            <a:pPr defTabSz="453625">
              <a:defRPr/>
            </a:pPr>
            <a:r>
              <a:rPr lang="en-AU" dirty="0" smtClean="0"/>
              <a:t>Ask participants to discuss at their tables suggestions for transforming the task for</a:t>
            </a:r>
            <a:r>
              <a:rPr lang="en-AU" baseline="0" dirty="0" smtClean="0"/>
              <a:t> intellectual</a:t>
            </a:r>
            <a:r>
              <a:rPr lang="en-AU" dirty="0" smtClean="0"/>
              <a:t> challenge, while keeping</a:t>
            </a:r>
            <a:r>
              <a:rPr lang="en-AU" baseline="0" dirty="0" smtClean="0"/>
              <a:t> in mind</a:t>
            </a:r>
            <a:r>
              <a:rPr lang="en-AU" dirty="0" smtClean="0"/>
              <a:t> the intended learning of the first task.</a:t>
            </a:r>
          </a:p>
          <a:p>
            <a:pPr defTabSz="453625">
              <a:defRPr/>
            </a:pPr>
            <a:endParaRPr lang="en-AU" dirty="0" smtClean="0"/>
          </a:p>
          <a:p>
            <a:pPr>
              <a:lnSpc>
                <a:spcPct val="100000"/>
              </a:lnSpc>
            </a:pPr>
            <a:r>
              <a:rPr lang="en-AU" dirty="0" smtClean="0"/>
              <a:t>Challenge</a:t>
            </a:r>
            <a:r>
              <a:rPr lang="en-AU" baseline="0" dirty="0" smtClean="0"/>
              <a:t> table groups to come up with as many suggestions as they can in 5 minutes that address </a:t>
            </a:r>
            <a:r>
              <a:rPr lang="en-AU" b="1" baseline="0" dirty="0" smtClean="0"/>
              <a:t>the level of challenge and kind of thinking required.</a:t>
            </a:r>
            <a:r>
              <a:rPr lang="en-AU" baseline="0" dirty="0" smtClean="0"/>
              <a:t> </a:t>
            </a:r>
            <a:endParaRPr lang="en-AU" dirty="0" smtClean="0"/>
          </a:p>
          <a:p>
            <a:pPr defTabSz="457099">
              <a:defRPr/>
            </a:pPr>
            <a:r>
              <a:rPr lang="en-AU" dirty="0" smtClean="0"/>
              <a:t>At the end of the 5 minutes check out which table has come up with the most suggestions that meet the criteria</a:t>
            </a:r>
            <a:r>
              <a:rPr lang="en-AU" baseline="0" dirty="0" smtClean="0"/>
              <a:t> – have them read them out.  </a:t>
            </a:r>
          </a:p>
          <a:p>
            <a:pPr defTabSz="457099">
              <a:defRPr/>
            </a:pPr>
            <a:endParaRPr lang="en-AU" baseline="0" dirty="0" smtClean="0"/>
          </a:p>
          <a:p>
            <a:pPr defTabSz="457694">
              <a:defRPr/>
            </a:pPr>
            <a:r>
              <a:rPr lang="en-AU" b="1" baseline="0" dirty="0" smtClean="0"/>
              <a:t>INFORMATION FOR FACILITATORS</a:t>
            </a:r>
          </a:p>
          <a:p>
            <a:pPr defTabSz="457694">
              <a:defRPr/>
            </a:pPr>
            <a:r>
              <a:rPr lang="en-AU" b="0" baseline="0" dirty="0" smtClean="0"/>
              <a:t>If possible, have a prize for the table that comes up with the most suggestions that meet the criteria.</a:t>
            </a:r>
            <a:endParaRPr lang="en-US" dirty="0" smtClean="0"/>
          </a:p>
          <a:p>
            <a:pPr defTabSz="457099">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22</a:t>
            </a:fld>
            <a:endParaRPr lang="en-AU"/>
          </a:p>
        </p:txBody>
      </p:sp>
    </p:spTree>
    <p:extLst>
      <p:ext uri="{BB962C8B-B14F-4D97-AF65-F5344CB8AC3E}">
        <p14:creationId xmlns:p14="http://schemas.microsoft.com/office/powerpoint/2010/main" val="1137049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NOTES</a:t>
            </a:r>
          </a:p>
          <a:p>
            <a:r>
              <a:rPr lang="en-AU" dirty="0" smtClean="0"/>
              <a:t>We are now going to consider what one teacher</a:t>
            </a:r>
            <a:r>
              <a:rPr lang="en-AU" baseline="0" dirty="0" smtClean="0"/>
              <a:t> did to transform the ‘before’ task.</a:t>
            </a:r>
            <a:endParaRPr lang="en-AU" dirty="0" smtClean="0"/>
          </a:p>
          <a:p>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23</a:t>
            </a:fld>
            <a:endParaRPr lang="en-AU"/>
          </a:p>
        </p:txBody>
      </p:sp>
    </p:spTree>
    <p:extLst>
      <p:ext uri="{BB962C8B-B14F-4D97-AF65-F5344CB8AC3E}">
        <p14:creationId xmlns:p14="http://schemas.microsoft.com/office/powerpoint/2010/main" val="3880012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625">
              <a:defRPr/>
            </a:pPr>
            <a:r>
              <a:rPr lang="en-US" b="1" dirty="0" smtClean="0"/>
              <a:t>HANDOUTS</a:t>
            </a:r>
          </a:p>
          <a:p>
            <a:pPr defTabSz="453625">
              <a:defRPr/>
            </a:pPr>
            <a:r>
              <a:rPr lang="en-US" b="0" dirty="0" smtClean="0"/>
              <a:t>Handout 2: Transforming tasks: </a:t>
            </a:r>
            <a:r>
              <a:rPr lang="en-US" b="0" i="1" dirty="0" smtClean="0"/>
              <a:t>before and after</a:t>
            </a:r>
          </a:p>
          <a:p>
            <a:pPr defTabSz="453625">
              <a:defRPr/>
            </a:pPr>
            <a:r>
              <a:rPr lang="en-US" dirty="0" smtClean="0"/>
              <a:t/>
            </a:r>
            <a:br>
              <a:rPr lang="en-US" dirty="0" smtClean="0"/>
            </a:br>
            <a:r>
              <a:rPr lang="en-US" dirty="0" smtClean="0"/>
              <a:t>Give each participant the </a:t>
            </a:r>
            <a:r>
              <a:rPr lang="en-US" i="1" dirty="0" smtClean="0"/>
              <a:t>before and after</a:t>
            </a:r>
            <a:r>
              <a:rPr lang="en-US" i="1" baseline="0" dirty="0" smtClean="0"/>
              <a:t> </a:t>
            </a:r>
            <a:r>
              <a:rPr lang="en-US" dirty="0" smtClean="0"/>
              <a:t>handout</a:t>
            </a:r>
            <a:r>
              <a:rPr lang="en-US" baseline="0" dirty="0" smtClean="0"/>
              <a:t> (2) </a:t>
            </a:r>
            <a:r>
              <a:rPr lang="en-US" dirty="0" smtClean="0"/>
              <a:t>that matches the ‘</a:t>
            </a:r>
            <a:r>
              <a:rPr lang="en-US" i="1" dirty="0" smtClean="0"/>
              <a:t>before task’</a:t>
            </a:r>
            <a:r>
              <a:rPr lang="en-US" dirty="0" smtClean="0"/>
              <a:t> they have</a:t>
            </a:r>
            <a:r>
              <a:rPr lang="en-US" baseline="0" dirty="0" smtClean="0"/>
              <a:t> just worked with</a:t>
            </a:r>
            <a:r>
              <a:rPr lang="en-US" dirty="0" smtClean="0"/>
              <a:t>. </a:t>
            </a:r>
          </a:p>
          <a:p>
            <a:pPr defTabSz="915250">
              <a:defRPr/>
            </a:pPr>
            <a:endParaRPr lang="en-US" dirty="0" smtClean="0"/>
          </a:p>
          <a:p>
            <a:pPr defTabSz="915250">
              <a:defRPr/>
            </a:pPr>
            <a:r>
              <a:rPr lang="en-AU" b="1" dirty="0" smtClean="0">
                <a:solidFill>
                  <a:schemeClr val="tx1"/>
                </a:solidFill>
              </a:rPr>
              <a:t>DISCUSSION</a:t>
            </a:r>
            <a:endParaRPr lang="en-AU" dirty="0" smtClean="0">
              <a:solidFill>
                <a:schemeClr val="tx1"/>
              </a:solidFill>
            </a:endParaRPr>
          </a:p>
          <a:p>
            <a:pPr defTabSz="453625">
              <a:defRPr/>
            </a:pPr>
            <a:r>
              <a:rPr lang="en-AU" dirty="0" smtClean="0"/>
              <a:t>Ask participants to discuss the questions at their tables. </a:t>
            </a:r>
            <a:endParaRPr lang="en-US"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24</a:t>
            </a:fld>
            <a:endParaRPr lang="en-AU"/>
          </a:p>
        </p:txBody>
      </p:sp>
    </p:spTree>
    <p:extLst>
      <p:ext uri="{BB962C8B-B14F-4D97-AF65-F5344CB8AC3E}">
        <p14:creationId xmlns:p14="http://schemas.microsoft.com/office/powerpoint/2010/main" val="3371425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HANDOUT</a:t>
            </a:r>
          </a:p>
          <a:p>
            <a:r>
              <a:rPr lang="en-US" sz="1200" dirty="0" smtClean="0"/>
              <a:t>Handout 3: Identifying the intellectual challenge of a task</a:t>
            </a:r>
          </a:p>
          <a:p>
            <a:endParaRPr lang="en-US" sz="1200" dirty="0" smtClean="0"/>
          </a:p>
          <a:p>
            <a:r>
              <a:rPr lang="en-US" sz="1200" b="1" dirty="0" smtClean="0"/>
              <a:t>SLIDE NOTES</a:t>
            </a:r>
          </a:p>
          <a:p>
            <a:r>
              <a:rPr lang="en-US" sz="1200" b="1" dirty="0" smtClean="0"/>
              <a:t>There are many different ways of describing the level and kind of thinking when we look at a task</a:t>
            </a:r>
            <a:r>
              <a:rPr lang="en-US" sz="1200" dirty="0" smtClean="0"/>
              <a:t>.</a:t>
            </a:r>
          </a:p>
          <a:p>
            <a:pPr defTabSz="453634">
              <a:defRPr/>
            </a:pPr>
            <a:r>
              <a:rPr lang="en-US" sz="1200" dirty="0" smtClean="0"/>
              <a:t>This guide has been designed by considering Bloom’s Taxonomy, Webb’s Depth of Knowledge and SOLO taxonomy, and it may help when identifying the intellectual challenge of a learning task. </a:t>
            </a:r>
          </a:p>
          <a:p>
            <a:pPr defTabSz="457625">
              <a:defRPr/>
            </a:pPr>
            <a:r>
              <a:rPr lang="en-US" sz="1200" b="1" dirty="0" smtClean="0"/>
              <a:t>Emphasise that this guide should be used to analyse the student thinking required in the task, not whether certain words appear in the task instructions. </a:t>
            </a:r>
          </a:p>
          <a:p>
            <a:pPr defTabSz="457625">
              <a:defRPr/>
            </a:pPr>
            <a:r>
              <a:rPr lang="en-US" sz="1200" dirty="0" smtClean="0"/>
              <a:t>For example,</a:t>
            </a:r>
            <a:r>
              <a:rPr lang="en-US" sz="1200" b="1" dirty="0" smtClean="0"/>
              <a:t> </a:t>
            </a:r>
            <a:r>
              <a:rPr lang="en-US" sz="1200" dirty="0" smtClean="0"/>
              <a:t>asking students </a:t>
            </a:r>
            <a:r>
              <a:rPr lang="en-US" sz="1200" b="1" dirty="0" smtClean="0"/>
              <a:t>to list 5 </a:t>
            </a:r>
            <a:r>
              <a:rPr lang="en-US" sz="1200" dirty="0" smtClean="0"/>
              <a:t>inventions of the 20</a:t>
            </a:r>
            <a:r>
              <a:rPr lang="en-US" sz="1200" baseline="30000" dirty="0" smtClean="0"/>
              <a:t>th</a:t>
            </a:r>
            <a:r>
              <a:rPr lang="en-US" sz="1200" dirty="0" smtClean="0"/>
              <a:t> century, uses the verb ‘list’ and requires remembering or looking up five 20</a:t>
            </a:r>
            <a:r>
              <a:rPr lang="en-US" sz="1200" baseline="30000" dirty="0" smtClean="0"/>
              <a:t>th</a:t>
            </a:r>
            <a:r>
              <a:rPr lang="en-US" sz="1200" dirty="0" smtClean="0"/>
              <a:t> Century inventions.</a:t>
            </a:r>
          </a:p>
          <a:p>
            <a:pPr defTabSz="457625">
              <a:defRPr/>
            </a:pPr>
            <a:r>
              <a:rPr lang="en-US" sz="1200" dirty="0" smtClean="0"/>
              <a:t>Asking students </a:t>
            </a:r>
            <a:r>
              <a:rPr lang="en-US" sz="1200" b="1" dirty="0" smtClean="0"/>
              <a:t>to list</a:t>
            </a:r>
            <a:r>
              <a:rPr lang="en-US" sz="1200" dirty="0" smtClean="0"/>
              <a:t> the 5 </a:t>
            </a:r>
            <a:r>
              <a:rPr lang="en-US" sz="1200" b="1" dirty="0" smtClean="0"/>
              <a:t>most important </a:t>
            </a:r>
            <a:r>
              <a:rPr lang="en-US" sz="1200" dirty="0" smtClean="0"/>
              <a:t>inventions</a:t>
            </a:r>
            <a:r>
              <a:rPr lang="en-US" sz="1200" b="1" dirty="0" smtClean="0"/>
              <a:t> </a:t>
            </a:r>
            <a:r>
              <a:rPr lang="en-US" sz="1200" dirty="0" smtClean="0"/>
              <a:t>of the 21</a:t>
            </a:r>
            <a:r>
              <a:rPr lang="en-US" sz="1200" baseline="30000" dirty="0" smtClean="0"/>
              <a:t>st</a:t>
            </a:r>
            <a:r>
              <a:rPr lang="en-US" sz="1200" dirty="0" smtClean="0"/>
              <a:t> century, also uses the verb ‘list’ but requires </a:t>
            </a:r>
            <a:r>
              <a:rPr lang="en-US" sz="1200" i="1" dirty="0" smtClean="0"/>
              <a:t>not only </a:t>
            </a:r>
            <a:r>
              <a:rPr lang="en-US" sz="1200" dirty="0" smtClean="0"/>
              <a:t>knowing some information, but also analysing information and possibly even justifying thinking. </a:t>
            </a:r>
          </a:p>
          <a:p>
            <a:pPr defTabSz="457625">
              <a:defRPr/>
            </a:pPr>
            <a:r>
              <a:rPr lang="en-US" sz="1200" dirty="0" smtClean="0"/>
              <a:t>The task demands from the verb ‘list’ is very different.</a:t>
            </a:r>
          </a:p>
          <a:p>
            <a:pPr defTabSz="453634">
              <a:defRPr/>
            </a:pPr>
            <a:r>
              <a:rPr lang="en-US" sz="1200" b="1" dirty="0" smtClean="0"/>
              <a:t>The context </a:t>
            </a:r>
            <a:r>
              <a:rPr lang="en-US" sz="1200" dirty="0" smtClean="0"/>
              <a:t>of the learning can also change the thinking required. For example, asking student to calculate the area of different size garden beds to practice using the given formula requires repetition of the same process.</a:t>
            </a:r>
          </a:p>
          <a:p>
            <a:pPr defTabSz="453634">
              <a:defRPr/>
            </a:pPr>
            <a:r>
              <a:rPr lang="en-US" sz="1200" dirty="0" smtClean="0"/>
              <a:t>Asking students to determine where in the school yard the biggest garden bed could be established, requires them to understand how to apply the concept to a new context, use reasoning and generate possible solutions to a problem.</a:t>
            </a:r>
          </a:p>
          <a:p>
            <a:pPr defTabSz="453634">
              <a:defRPr/>
            </a:pPr>
            <a:endParaRPr lang="en-US" sz="1200" dirty="0" smtClean="0"/>
          </a:p>
          <a:p>
            <a:r>
              <a:rPr lang="en-US" sz="1200" b="1" dirty="0" smtClean="0"/>
              <a:t>KEY MESSAGE</a:t>
            </a:r>
          </a:p>
          <a:p>
            <a:r>
              <a:rPr lang="en-US" sz="1200" b="1" dirty="0" smtClean="0"/>
              <a:t>Analysing the level of thinking a verb requires in a task helps us to identify how intellectually challenging the task is.</a:t>
            </a:r>
          </a:p>
          <a:p>
            <a:endParaRPr lang="en-US" sz="1200" dirty="0" smtClean="0"/>
          </a:p>
          <a:p>
            <a:r>
              <a:rPr lang="en-US" sz="1200" b="1" dirty="0" smtClean="0"/>
              <a:t>REFERENCES </a:t>
            </a:r>
          </a:p>
          <a:p>
            <a:r>
              <a:rPr lang="en-US" sz="1200" dirty="0" smtClean="0"/>
              <a:t>Cognitive complexity: Applying Webb DOK Levels to Bloom’s Taxonomy Karin Hess, National Center for Assessment, Dover, NH 2005 updated 2006</a:t>
            </a:r>
          </a:p>
          <a:p>
            <a:r>
              <a:rPr lang="en-US" sz="1200" dirty="0" smtClean="0"/>
              <a:t>Biggs, J. (1995). Assessing for learning: Some dimensions underlying new approaches to educational assessment. The Alberta Journal of Educational Research, 41(1), 1-17.</a:t>
            </a:r>
          </a:p>
          <a:p>
            <a:r>
              <a:rPr lang="en-US" sz="1200" dirty="0" smtClean="0"/>
              <a:t>Biggs, J.B, and Collis, K.F.</a:t>
            </a:r>
            <a:r>
              <a:rPr lang="en-US" sz="1200" i="1" dirty="0" smtClean="0"/>
              <a:t> (1982). “Evaluating the Quality of Learning: The SOLO Taxonomy” </a:t>
            </a:r>
            <a:r>
              <a:rPr lang="en-US" sz="1200" dirty="0" smtClean="0"/>
              <a:t> New York: Academic Press. Xii + 245 pp.</a:t>
            </a:r>
          </a:p>
          <a:p>
            <a:r>
              <a:rPr lang="en-US" sz="1200" dirty="0" smtClean="0"/>
              <a:t>Implementing Standards-Based Mathematics Instruction (Stein, Smith, Henningsen, &amp; Silver, 2000)</a:t>
            </a:r>
          </a:p>
          <a:p>
            <a:endParaRPr lang="en-US" b="1"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25</a:t>
            </a:fld>
            <a:endParaRPr lang="en-AU"/>
          </a:p>
        </p:txBody>
      </p:sp>
    </p:spTree>
    <p:extLst>
      <p:ext uri="{BB962C8B-B14F-4D97-AF65-F5344CB8AC3E}">
        <p14:creationId xmlns:p14="http://schemas.microsoft.com/office/powerpoint/2010/main" val="391321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p>
          <a:p>
            <a:r>
              <a:rPr lang="en-US" dirty="0" smtClean="0"/>
              <a:t>Handout 4: Critical and creative thinking continuum </a:t>
            </a:r>
          </a:p>
          <a:p>
            <a:endParaRPr lang="en-US" dirty="0" smtClean="0"/>
          </a:p>
          <a:p>
            <a:r>
              <a:rPr lang="en-US" b="1" dirty="0" smtClean="0"/>
              <a:t>SLIDE NOTES</a:t>
            </a:r>
          </a:p>
          <a:p>
            <a:r>
              <a:rPr lang="en-AU" dirty="0" smtClean="0"/>
              <a:t>The general capabilities encompass the knowledge, skills, behaviours and dispositions that, together with curriculum content in each learning area and the cross-curriculum priorities, will assist students to live and work successfully in the 21</a:t>
            </a:r>
            <a:r>
              <a:rPr lang="en-AU" baseline="30000" dirty="0" smtClean="0"/>
              <a:t>st</a:t>
            </a:r>
            <a:r>
              <a:rPr lang="en-AU" dirty="0" smtClean="0"/>
              <a:t> century</a:t>
            </a:r>
          </a:p>
          <a:p>
            <a:r>
              <a:rPr lang="en-AU" dirty="0" smtClean="0"/>
              <a:t>Capability in critical and creative thinking helps students to generate and evaluate knowledge, clarify concepts and ideas, seek possibilities, consider alternatives and solve problems.</a:t>
            </a:r>
          </a:p>
          <a:p>
            <a:endParaRPr lang="en-AU" dirty="0" smtClean="0"/>
          </a:p>
          <a:p>
            <a:r>
              <a:rPr lang="en-AU" b="1" dirty="0" smtClean="0"/>
              <a:t>KEY MESSAGE</a:t>
            </a:r>
          </a:p>
          <a:p>
            <a:r>
              <a:rPr lang="en-US" b="1" dirty="0" smtClean="0"/>
              <a:t>Analysing the critical and creative thinking required in a task helps us to identify how intellectually challenging the task is.</a:t>
            </a:r>
          </a:p>
          <a:p>
            <a:endParaRPr lang="en-AU" b="1" dirty="0" smtClean="0"/>
          </a:p>
          <a:p>
            <a:r>
              <a:rPr lang="en-AU" b="1" dirty="0" smtClean="0"/>
              <a:t>REFERENCE</a:t>
            </a:r>
          </a:p>
          <a:p>
            <a:r>
              <a:rPr lang="en-AU" b="0" dirty="0" smtClean="0"/>
              <a:t>http://www.australiancurriculum.edu.au/generalcapabilities/overview/general-capabilities-in-the-australian-curriculum</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26</a:t>
            </a:fld>
            <a:endParaRPr lang="en-AU"/>
          </a:p>
        </p:txBody>
      </p:sp>
    </p:spTree>
    <p:extLst>
      <p:ext uri="{BB962C8B-B14F-4D97-AF65-F5344CB8AC3E}">
        <p14:creationId xmlns:p14="http://schemas.microsoft.com/office/powerpoint/2010/main" val="1674652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555">
              <a:defRPr/>
            </a:pPr>
            <a:r>
              <a:rPr lang="en-US" sz="1200" b="1" dirty="0" smtClean="0"/>
              <a:t>HANDOUT</a:t>
            </a:r>
          </a:p>
          <a:p>
            <a:pPr>
              <a:lnSpc>
                <a:spcPct val="100000"/>
              </a:lnSpc>
            </a:pPr>
            <a:r>
              <a:rPr lang="en-AU" sz="1200" dirty="0" smtClean="0"/>
              <a:t>Handout 5: Double bubble thinking map </a:t>
            </a:r>
          </a:p>
          <a:p>
            <a:pPr>
              <a:lnSpc>
                <a:spcPct val="100000"/>
              </a:lnSpc>
            </a:pPr>
            <a:endParaRPr lang="en-AU" sz="1200" b="1" dirty="0" smtClean="0"/>
          </a:p>
          <a:p>
            <a:pPr>
              <a:lnSpc>
                <a:spcPct val="100000"/>
              </a:lnSpc>
            </a:pPr>
            <a:r>
              <a:rPr lang="en-AU" sz="1200" b="1" dirty="0" smtClean="0"/>
              <a:t>ACTIVITY</a:t>
            </a:r>
            <a:endParaRPr lang="en-AU" sz="1200" dirty="0" smtClean="0"/>
          </a:p>
          <a:p>
            <a:pPr defTabSz="457099">
              <a:defRPr/>
            </a:pPr>
            <a:r>
              <a:rPr lang="en-AU" sz="1200" dirty="0" smtClean="0"/>
              <a:t>Use the double bubble thinking map to compare the attributes of the before and after tasks.</a:t>
            </a:r>
          </a:p>
          <a:p>
            <a:pPr defTabSz="457099">
              <a:defRPr/>
            </a:pPr>
            <a:r>
              <a:rPr lang="en-AU" sz="1200" dirty="0" smtClean="0"/>
              <a:t>Suggest that participants use handout (3): </a:t>
            </a:r>
            <a:r>
              <a:rPr lang="en-US" sz="1200" i="1" dirty="0" smtClean="0"/>
              <a:t>Identifying the intellectual challenge of a task </a:t>
            </a:r>
            <a:r>
              <a:rPr lang="en-US" sz="1200" dirty="0" smtClean="0"/>
              <a:t>and/or handout (4):</a:t>
            </a:r>
            <a:r>
              <a:rPr lang="en-US" sz="1200" i="1" dirty="0" smtClean="0"/>
              <a:t>Critical and creative thinking continuum </a:t>
            </a:r>
            <a:r>
              <a:rPr lang="en-US" sz="1200" dirty="0" smtClean="0"/>
              <a:t>to support them with this activity.</a:t>
            </a:r>
            <a:endParaRPr lang="en-AU" sz="1200" dirty="0" smtClean="0"/>
          </a:p>
          <a:p>
            <a:pPr>
              <a:lnSpc>
                <a:spcPct val="100000"/>
              </a:lnSpc>
            </a:pPr>
            <a:r>
              <a:rPr lang="en-AU" sz="1200" dirty="0" smtClean="0"/>
              <a:t>What is similar and different about the levels and kinds of thinking in the tasks?</a:t>
            </a:r>
            <a:br>
              <a:rPr lang="en-AU" sz="1200" dirty="0" smtClean="0"/>
            </a:br>
            <a:r>
              <a:rPr lang="en-AU" sz="1200" dirty="0" smtClean="0"/>
              <a:t>Write the common attributes of the tasks in the centre bubbles. Write the unique attributes of each task in the corresponding outside circles. </a:t>
            </a:r>
          </a:p>
          <a:p>
            <a:pPr>
              <a:lnSpc>
                <a:spcPct val="100000"/>
              </a:lnSpc>
            </a:pPr>
            <a:endParaRPr lang="en-AU" sz="1200" b="1" dirty="0" smtClean="0"/>
          </a:p>
          <a:p>
            <a:pPr>
              <a:lnSpc>
                <a:spcPct val="100000"/>
              </a:lnSpc>
            </a:pPr>
            <a:r>
              <a:rPr lang="en-AU" sz="1200" b="1" dirty="0" smtClean="0"/>
              <a:t>DISCUSSION</a:t>
            </a:r>
          </a:p>
          <a:p>
            <a:pPr>
              <a:lnSpc>
                <a:spcPct val="100000"/>
              </a:lnSpc>
            </a:pPr>
            <a:r>
              <a:rPr lang="en-AU" sz="1200" dirty="0" smtClean="0"/>
              <a:t>At tables discuss what their findings were.</a:t>
            </a:r>
          </a:p>
          <a:p>
            <a:pPr>
              <a:lnSpc>
                <a:spcPct val="100000"/>
              </a:lnSpc>
            </a:pPr>
            <a:endParaRPr lang="en-AU" sz="1200" dirty="0" smtClean="0"/>
          </a:p>
          <a:p>
            <a:pPr>
              <a:lnSpc>
                <a:spcPct val="100000"/>
              </a:lnSpc>
            </a:pPr>
            <a:r>
              <a:rPr lang="en-AU" sz="1200" b="1" dirty="0" smtClean="0"/>
              <a:t>INFORMATION FOR FACILITATORS</a:t>
            </a:r>
          </a:p>
          <a:p>
            <a:pPr>
              <a:lnSpc>
                <a:spcPct val="100000"/>
              </a:lnSpc>
            </a:pPr>
            <a:r>
              <a:rPr lang="en-AU" sz="1200" dirty="0" smtClean="0"/>
              <a:t>The research of Robert Marzano and others tells us that one of the ways we can help our students to develop deeper understandings is to have them  identify similarities and differences between ideas. </a:t>
            </a:r>
          </a:p>
          <a:p>
            <a:pPr>
              <a:lnSpc>
                <a:spcPct val="100000"/>
              </a:lnSpc>
            </a:pPr>
            <a:r>
              <a:rPr lang="en-AU" sz="1200" dirty="0" smtClean="0"/>
              <a:t>Identifying similarities helps students to learn about </a:t>
            </a:r>
            <a:r>
              <a:rPr lang="en-AU" sz="1200" b="1" dirty="0" smtClean="0"/>
              <a:t>new</a:t>
            </a:r>
            <a:r>
              <a:rPr lang="en-AU" sz="1200" dirty="0" smtClean="0"/>
              <a:t> ideas, information content etc. while asking students to identify differences helps them to remember and recall the information later and to develop a deeper understanding.</a:t>
            </a:r>
          </a:p>
          <a:p>
            <a:pPr>
              <a:lnSpc>
                <a:spcPct val="100000"/>
              </a:lnSpc>
            </a:pPr>
            <a:endParaRPr lang="en-AU" sz="1200" dirty="0" smtClean="0"/>
          </a:p>
          <a:p>
            <a:pPr>
              <a:lnSpc>
                <a:spcPct val="100000"/>
              </a:lnSpc>
            </a:pPr>
            <a:r>
              <a:rPr lang="en-AU" sz="1200" b="1" dirty="0" smtClean="0"/>
              <a:t>REFERENCE</a:t>
            </a:r>
          </a:p>
          <a:p>
            <a:pPr>
              <a:lnSpc>
                <a:spcPct val="100000"/>
              </a:lnSpc>
            </a:pPr>
            <a:r>
              <a:rPr lang="en-AU" sz="1200" dirty="0" smtClean="0"/>
              <a:t>Double bubble, reprinted from Marzano &amp; Pickering, 2005 p43</a:t>
            </a:r>
          </a:p>
          <a:p>
            <a:endParaRPr lang="en-AU" b="1"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27</a:t>
            </a:fld>
            <a:endParaRPr lang="en-AU"/>
          </a:p>
        </p:txBody>
      </p:sp>
    </p:spTree>
    <p:extLst>
      <p:ext uri="{BB962C8B-B14F-4D97-AF65-F5344CB8AC3E}">
        <p14:creationId xmlns:p14="http://schemas.microsoft.com/office/powerpoint/2010/main" val="2032199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50">
              <a:defRPr/>
            </a:pPr>
            <a:r>
              <a:rPr lang="en-US" b="1" dirty="0" smtClean="0"/>
              <a:t>HANDOUT</a:t>
            </a:r>
          </a:p>
          <a:p>
            <a:pPr defTabSz="915250">
              <a:defRPr/>
            </a:pPr>
            <a:r>
              <a:rPr lang="en-US" b="0" dirty="0" smtClean="0"/>
              <a:t>Handout 6: Transforming tasks: </a:t>
            </a:r>
            <a:r>
              <a:rPr lang="en-US" b="0" i="1" dirty="0" smtClean="0"/>
              <a:t>annotated example</a:t>
            </a:r>
            <a:endParaRPr lang="en-US" b="0" dirty="0" smtClean="0"/>
          </a:p>
          <a:p>
            <a:pPr defTabSz="915250">
              <a:defRPr/>
            </a:pPr>
            <a:r>
              <a:rPr lang="en-US" dirty="0" smtClean="0"/>
              <a:t>Give each participant the </a:t>
            </a:r>
            <a:r>
              <a:rPr lang="en-US" i="1" dirty="0" smtClean="0"/>
              <a:t>before and after</a:t>
            </a:r>
            <a:r>
              <a:rPr lang="en-US" i="1" baseline="0" dirty="0" smtClean="0"/>
              <a:t> </a:t>
            </a:r>
            <a:r>
              <a:rPr lang="en-US" dirty="0" smtClean="0"/>
              <a:t>handout</a:t>
            </a:r>
            <a:r>
              <a:rPr lang="en-US" baseline="0" dirty="0" smtClean="0"/>
              <a:t> (6) </a:t>
            </a:r>
            <a:r>
              <a:rPr lang="en-US" dirty="0" smtClean="0"/>
              <a:t>that matches the ‘</a:t>
            </a:r>
            <a:r>
              <a:rPr lang="en-US" i="1" dirty="0" smtClean="0"/>
              <a:t>before task’</a:t>
            </a:r>
            <a:r>
              <a:rPr lang="en-US" dirty="0" smtClean="0"/>
              <a:t> they have</a:t>
            </a:r>
            <a:r>
              <a:rPr lang="en-US" baseline="0" dirty="0" smtClean="0"/>
              <a:t> been working with</a:t>
            </a:r>
            <a:r>
              <a:rPr lang="en-US" dirty="0" smtClean="0"/>
              <a:t>. </a:t>
            </a:r>
          </a:p>
          <a:p>
            <a:pPr defTabSz="915250">
              <a:defRPr/>
            </a:pPr>
            <a:endParaRPr lang="en-US" b="0" dirty="0" smtClean="0"/>
          </a:p>
          <a:p>
            <a:pPr defTabSz="915250">
              <a:defRPr/>
            </a:pPr>
            <a:r>
              <a:rPr lang="en-US" dirty="0" smtClean="0"/>
              <a:t/>
            </a:r>
            <a:br>
              <a:rPr lang="en-US" dirty="0" smtClean="0"/>
            </a:br>
            <a:r>
              <a:rPr lang="en-AU" b="1" dirty="0" smtClean="0"/>
              <a:t>DISCUSSION</a:t>
            </a:r>
          </a:p>
          <a:p>
            <a:pPr defTabSz="915250">
              <a:defRPr/>
            </a:pPr>
            <a:r>
              <a:rPr lang="en-US" dirty="0" smtClean="0"/>
              <a:t>Ask participants to consider the teacher’s intentions in changing the task. What do they notice about the changes?</a:t>
            </a:r>
            <a:endParaRPr lang="en-AU"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28</a:t>
            </a:fld>
            <a:endParaRPr lang="en-AU"/>
          </a:p>
        </p:txBody>
      </p:sp>
    </p:spTree>
    <p:extLst>
      <p:ext uri="{BB962C8B-B14F-4D97-AF65-F5344CB8AC3E}">
        <p14:creationId xmlns:p14="http://schemas.microsoft.com/office/powerpoint/2010/main" val="1589931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53">
              <a:defRPr/>
            </a:pPr>
            <a:r>
              <a:rPr lang="en-AU" b="1" baseline="0" dirty="0" smtClean="0"/>
              <a:t>MATERIALS</a:t>
            </a:r>
          </a:p>
          <a:p>
            <a:pPr defTabSz="914153">
              <a:defRPr/>
            </a:pPr>
            <a:r>
              <a:rPr lang="en-AU" b="0" baseline="0" dirty="0" smtClean="0"/>
              <a:t>Post it notes or whiteboard/markers</a:t>
            </a:r>
          </a:p>
          <a:p>
            <a:pPr defTabSz="914153">
              <a:defRPr/>
            </a:pPr>
            <a:endParaRPr lang="en-AU" b="0" baseline="0" dirty="0" smtClean="0"/>
          </a:p>
          <a:p>
            <a:pPr defTabSz="914153">
              <a:defRPr/>
            </a:pPr>
            <a:r>
              <a:rPr lang="en-AU" b="1" dirty="0" smtClean="0"/>
              <a:t>DISCUSSION</a:t>
            </a:r>
            <a:endParaRPr lang="en-AU" baseline="0" dirty="0" smtClean="0"/>
          </a:p>
          <a:p>
            <a:r>
              <a:rPr lang="en-AU" baseline="0" dirty="0" smtClean="0"/>
              <a:t>Ask participants what they noticed and to come up with a generalisation or ‘general rule’ that would apply to the transformation/s, and to contribute these ideas to the group (eg post it notes, whiteboard).</a:t>
            </a:r>
          </a:p>
          <a:p>
            <a:endParaRPr lang="en-AU" baseline="0" dirty="0" smtClean="0"/>
          </a:p>
          <a:p>
            <a:r>
              <a:rPr lang="en-AU" baseline="0" dirty="0" smtClean="0"/>
              <a:t>Participants put their post it notes on a wall and group similar ideas together.  Do a walk to see everyone’s thinking.</a:t>
            </a:r>
          </a:p>
          <a:p>
            <a:r>
              <a:rPr lang="en-AU" baseline="0" dirty="0" smtClean="0"/>
              <a:t>Or</a:t>
            </a:r>
          </a:p>
          <a:p>
            <a:pPr defTabSz="457694">
              <a:defRPr/>
            </a:pPr>
            <a:r>
              <a:rPr lang="en-AU" baseline="0" dirty="0" smtClean="0"/>
              <a:t>Use a whiteboard marker to group and connect ideas. Do a walk to see everyone’s thinking.</a:t>
            </a:r>
          </a:p>
          <a:p>
            <a:endParaRPr lang="en-AU" baseline="0" dirty="0" smtClean="0"/>
          </a:p>
          <a:p>
            <a:endParaRPr lang="en-AU" baseline="0" dirty="0" smtClean="0"/>
          </a:p>
          <a:p>
            <a:r>
              <a:rPr lang="en-AU" b="1" baseline="0" dirty="0" smtClean="0"/>
              <a:t>INFORMATION FOR FACILITATORS</a:t>
            </a:r>
          </a:p>
          <a:p>
            <a:r>
              <a:rPr lang="en-AU" baseline="0" dirty="0" smtClean="0"/>
              <a:t>These generalisations will be referred to in Workshop 2.  </a:t>
            </a:r>
          </a:p>
          <a:p>
            <a:r>
              <a:rPr lang="en-AU" baseline="0" dirty="0" smtClean="0"/>
              <a:t>Keep the post it notes or take a photograph of the whiteboard for future reference.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29</a:t>
            </a:fld>
            <a:endParaRPr lang="en-AU"/>
          </a:p>
        </p:txBody>
      </p:sp>
    </p:spTree>
    <p:extLst>
      <p:ext uri="{BB962C8B-B14F-4D97-AF65-F5344CB8AC3E}">
        <p14:creationId xmlns:p14="http://schemas.microsoft.com/office/powerpoint/2010/main" val="155681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solidFill>
              </a:rPr>
              <a:t>INFORMATION FOR FACILITATOR</a:t>
            </a:r>
          </a:p>
          <a:p>
            <a:r>
              <a:rPr lang="en-US" b="1" baseline="0" dirty="0" smtClean="0">
                <a:solidFill>
                  <a:schemeClr val="tx1"/>
                </a:solidFill>
              </a:rPr>
              <a:t>Four options are provided for this activity. Select the one most appropriate for your group.</a:t>
            </a:r>
            <a:endParaRPr lang="en-US" b="0" baseline="0" dirty="0" smtClean="0">
              <a:solidFill>
                <a:schemeClr val="tx1"/>
              </a:solidFill>
            </a:endParaRPr>
          </a:p>
          <a:p>
            <a:pPr defTabSz="453625">
              <a:defRPr/>
            </a:pPr>
            <a:endParaRPr lang="en-US" b="1" dirty="0" smtClean="0"/>
          </a:p>
          <a:p>
            <a:pPr defTabSz="453625">
              <a:defRPr/>
            </a:pPr>
            <a:endParaRPr lang="en-US" b="1" dirty="0" smtClean="0"/>
          </a:p>
          <a:p>
            <a:pPr defTabSz="453625">
              <a:defRPr/>
            </a:pPr>
            <a:r>
              <a:rPr lang="en-US" b="1" dirty="0" smtClean="0"/>
              <a:t>ACTIVITY</a:t>
            </a:r>
          </a:p>
          <a:p>
            <a:pPr defTabSz="453625">
              <a:defRPr/>
            </a:pPr>
            <a:r>
              <a:rPr lang="en-US" b="1" dirty="0" smtClean="0"/>
              <a:t>option 1, part a</a:t>
            </a:r>
          </a:p>
          <a:p>
            <a:pPr defTabSz="453625">
              <a:defRPr/>
            </a:pPr>
            <a:r>
              <a:rPr lang="en-AU" b="0" i="0" baseline="0" dirty="0" smtClean="0"/>
              <a:t>Ask participants to respond to the question on the screen by writing a list of characters from a movie they have seen recently.</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a:t>
            </a:fld>
            <a:endParaRPr lang="en-AU"/>
          </a:p>
        </p:txBody>
      </p:sp>
    </p:spTree>
    <p:extLst>
      <p:ext uri="{BB962C8B-B14F-4D97-AF65-F5344CB8AC3E}">
        <p14:creationId xmlns:p14="http://schemas.microsoft.com/office/powerpoint/2010/main" val="1442196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295">
              <a:defRPr/>
            </a:pPr>
            <a:r>
              <a:rPr lang="en-AU" b="1" dirty="0" smtClean="0">
                <a:solidFill>
                  <a:schemeClr val="tx1"/>
                </a:solidFill>
              </a:rPr>
              <a:t>DISCUSSION</a:t>
            </a:r>
            <a:endParaRPr lang="en-US" dirty="0" smtClean="0">
              <a:solidFill>
                <a:schemeClr val="tx1"/>
              </a:solidFill>
              <a:latin typeface="Helvetica Light"/>
              <a:cs typeface="Helvetica Light"/>
            </a:endParaRPr>
          </a:p>
          <a:p>
            <a:r>
              <a:rPr lang="en-US" dirty="0" smtClean="0">
                <a:solidFill>
                  <a:schemeClr val="tx1"/>
                </a:solidFill>
                <a:latin typeface="Helvetica Light"/>
                <a:cs typeface="Helvetica Light"/>
              </a:rPr>
              <a:t>Ask participants to</a:t>
            </a:r>
            <a:r>
              <a:rPr lang="en-US" baseline="0" dirty="0" smtClean="0">
                <a:solidFill>
                  <a:schemeClr val="tx1"/>
                </a:solidFill>
                <a:latin typeface="Helvetica Light"/>
                <a:cs typeface="Helvetica Light"/>
              </a:rPr>
              <a:t> think about the transformed tasks they have looked at, and discuss </a:t>
            </a:r>
            <a:r>
              <a:rPr lang="en-US" dirty="0" smtClean="0">
                <a:solidFill>
                  <a:schemeClr val="tx1"/>
                </a:solidFill>
                <a:latin typeface="Helvetica Light"/>
                <a:cs typeface="Helvetica Light"/>
              </a:rPr>
              <a:t>whether they think </a:t>
            </a:r>
            <a:r>
              <a:rPr lang="en-US" b="1" dirty="0" smtClean="0">
                <a:solidFill>
                  <a:schemeClr val="tx1"/>
                </a:solidFill>
                <a:latin typeface="Helvetica Light"/>
                <a:cs typeface="Helvetica Light"/>
              </a:rPr>
              <a:t>all</a:t>
            </a:r>
            <a:r>
              <a:rPr lang="en-US" dirty="0" smtClean="0">
                <a:solidFill>
                  <a:schemeClr val="tx1"/>
                </a:solidFill>
                <a:latin typeface="Helvetica Light"/>
                <a:cs typeface="Helvetica Light"/>
              </a:rPr>
              <a:t> of </a:t>
            </a:r>
            <a:r>
              <a:rPr lang="en-US" dirty="0" smtClean="0">
                <a:solidFill>
                  <a:schemeClr val="tx1"/>
                </a:solidFill>
                <a:latin typeface="Helvetica CE 45 Light"/>
                <a:cs typeface="Helvetica CE 45 Light"/>
              </a:rPr>
              <a:t>their students would be able to engage in the transformed task.</a:t>
            </a:r>
          </a:p>
          <a:p>
            <a:endParaRPr lang="en-US" dirty="0" smtClean="0">
              <a:latin typeface="Helvetica CE 45 Light"/>
              <a:cs typeface="Helvetica CE 45 Light"/>
            </a:endParaRPr>
          </a:p>
          <a:p>
            <a:r>
              <a:rPr lang="en-US" baseline="0" dirty="0" smtClean="0">
                <a:latin typeface="Helvetica CE 45 Light"/>
                <a:cs typeface="Helvetica CE 45 Light"/>
              </a:rPr>
              <a:t>Think of students who might struggle. </a:t>
            </a:r>
            <a:r>
              <a:rPr lang="en-US" dirty="0" smtClean="0">
                <a:latin typeface="Helvetica CE 45 Light"/>
                <a:cs typeface="Helvetica CE 45 Light"/>
              </a:rPr>
              <a:t>What kind of support might they need?</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30</a:t>
            </a:fld>
            <a:endParaRPr lang="en-AU"/>
          </a:p>
        </p:txBody>
      </p:sp>
    </p:spTree>
    <p:extLst>
      <p:ext uri="{BB962C8B-B14F-4D97-AF65-F5344CB8AC3E}">
        <p14:creationId xmlns:p14="http://schemas.microsoft.com/office/powerpoint/2010/main" val="2767804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99">
              <a:defRPr/>
            </a:pPr>
            <a:r>
              <a:rPr lang="en-AU" sz="1200" b="1" dirty="0" smtClean="0"/>
              <a:t>SLIDE NOTES</a:t>
            </a:r>
          </a:p>
          <a:p>
            <a:pPr defTabSz="457099">
              <a:defRPr/>
            </a:pPr>
            <a:r>
              <a:rPr lang="en-AU" sz="1200" dirty="0" smtClean="0"/>
              <a:t>Ask participants to think about the students in their context and what this means for them as teachers – how do they scaffold the learning for all students to engage in tasks which require different levels of thinking.</a:t>
            </a:r>
          </a:p>
          <a:p>
            <a:pPr defTabSz="457099">
              <a:defRPr/>
            </a:pPr>
            <a:endParaRPr lang="en-AU" sz="1200" b="1" dirty="0" smtClean="0"/>
          </a:p>
          <a:p>
            <a:pPr defTabSz="457099">
              <a:defRPr/>
            </a:pPr>
            <a:r>
              <a:rPr lang="en-AU" sz="1200" b="1" dirty="0" smtClean="0"/>
              <a:t>KEY MESSAGE</a:t>
            </a:r>
          </a:p>
          <a:p>
            <a:pPr defTabSz="457099">
              <a:defRPr/>
            </a:pPr>
            <a:r>
              <a:rPr lang="en-AU" sz="1200" b="1" dirty="0" smtClean="0"/>
              <a:t>ALL </a:t>
            </a:r>
            <a:r>
              <a:rPr lang="en-US" sz="1200" b="1" dirty="0" smtClean="0"/>
              <a:t>students need </a:t>
            </a:r>
            <a:r>
              <a:rPr lang="en-AU" sz="1200" b="1" dirty="0" smtClean="0"/>
              <a:t>to engage in both fluency and fluency plus tasks</a:t>
            </a:r>
            <a:r>
              <a:rPr lang="en-AU" sz="1200" dirty="0" smtClean="0"/>
              <a:t>. </a:t>
            </a:r>
          </a:p>
          <a:p>
            <a:pPr defTabSz="457099">
              <a:defRPr/>
            </a:pPr>
            <a:endParaRPr lang="en-AU" sz="1200" dirty="0" smtClean="0"/>
          </a:p>
          <a:p>
            <a:pPr defTabSz="457099">
              <a:defRPr/>
            </a:pPr>
            <a:r>
              <a:rPr lang="en-AU" sz="1200" b="1" dirty="0" smtClean="0"/>
              <a:t>INFORMATION FOR FACILITATORS</a:t>
            </a:r>
            <a:endParaRPr lang="en-AU" sz="1200" dirty="0" smtClean="0">
              <a:latin typeface="Helvetica Light"/>
              <a:cs typeface="Helvetica Light"/>
            </a:endParaRPr>
          </a:p>
          <a:p>
            <a:pPr defTabSz="457099">
              <a:defRPr/>
            </a:pPr>
            <a:r>
              <a:rPr lang="en-US" sz="1200" dirty="0" smtClean="0">
                <a:latin typeface="Helvetica Light"/>
                <a:cs typeface="Helvetica Light"/>
              </a:rPr>
              <a:t>In </a:t>
            </a:r>
            <a:r>
              <a:rPr lang="en-US" sz="1200" dirty="0" smtClean="0">
                <a:latin typeface="Helvetica CE 45 Light"/>
                <a:cs typeface="Helvetica CE 45 Light"/>
              </a:rPr>
              <a:t>the past, students who struggle with learning in a subject or learning area have not always been included in activities that have intellectual challenge. This can be unintentional – like locating the intellectually challenging questions and activities after remembering/locating/fluency activities, but it means that students who work slowly may not ever get to do tasks that have intellectual challenge.</a:t>
            </a:r>
            <a:endParaRPr lang="en-US" sz="1200" dirty="0" smtClean="0">
              <a:latin typeface="Helvetica Light"/>
              <a:cs typeface="Helvetica Light"/>
            </a:endParaRPr>
          </a:p>
          <a:p>
            <a:pPr defTabSz="908295">
              <a:defRPr/>
            </a:pPr>
            <a:r>
              <a:rPr lang="en-US" sz="1200" dirty="0" smtClean="0">
                <a:latin typeface="Helvetica Light"/>
                <a:cs typeface="Helvetica Light"/>
              </a:rPr>
              <a:t>All students should be given the opportunity to engage in intellectually challenging tasks, but that they may need some task differentiation or scaffolds to help them to manage the task. </a:t>
            </a:r>
          </a:p>
          <a:p>
            <a:pPr defTabSz="908295">
              <a:defRPr/>
            </a:pPr>
            <a:r>
              <a:rPr lang="en-US" sz="1200" dirty="0" smtClean="0">
                <a:latin typeface="Helvetica Light"/>
                <a:cs typeface="Helvetica Light"/>
              </a:rPr>
              <a:t>For example:</a:t>
            </a:r>
          </a:p>
          <a:p>
            <a:pPr marL="170128" indent="-170128" defTabSz="907349">
              <a:buFont typeface="Arial" panose="020B0604020202020204" pitchFamily="34" charset="0"/>
              <a:buChar char="•"/>
              <a:defRPr/>
            </a:pPr>
            <a:r>
              <a:rPr lang="en-US" sz="1200" dirty="0" smtClean="0">
                <a:latin typeface="Helvetica Light"/>
                <a:cs typeface="Helvetica Light"/>
              </a:rPr>
              <a:t>Some people have problems remembering names or number facts. That doesn’t mean they can’t problem solve. </a:t>
            </a:r>
          </a:p>
          <a:p>
            <a:pPr marL="170128" indent="-170128" defTabSz="907349">
              <a:buFont typeface="Arial" panose="020B0604020202020204" pitchFamily="34" charset="0"/>
              <a:buChar char="•"/>
              <a:defRPr/>
            </a:pPr>
            <a:r>
              <a:rPr lang="en-US" sz="1200" dirty="0" smtClean="0">
                <a:latin typeface="Helvetica Light"/>
                <a:cs typeface="Helvetica Light"/>
              </a:rPr>
              <a:t>Some people are learning English as an additional language. That doesn’t mean they can’t think critically or creatively.  </a:t>
            </a:r>
          </a:p>
          <a:p>
            <a:endParaRPr lang="en-US" dirty="0" smtClean="0">
              <a:solidFill>
                <a:schemeClr val="tx1"/>
              </a:solidFill>
              <a:latin typeface="Helvetica Light"/>
              <a:cs typeface="Helvetica CE 45 Light"/>
            </a:endParaRPr>
          </a:p>
          <a:p>
            <a:pPr defTabSz="908295">
              <a:defRPr/>
            </a:pPr>
            <a:endParaRPr lang="en-US" dirty="0" smtClean="0">
              <a:solidFill>
                <a:srgbClr val="4A2682"/>
              </a:solidFill>
              <a:latin typeface="Helvetica Light"/>
              <a:cs typeface="Helvetica Light"/>
            </a:endParaRPr>
          </a:p>
          <a:p>
            <a:pPr defTabSz="908295">
              <a:defRPr/>
            </a:pPr>
            <a:endParaRPr lang="en-US" sz="900" dirty="0" smtClean="0">
              <a:solidFill>
                <a:srgbClr val="4A2682"/>
              </a:solidFill>
            </a:endParaRP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31</a:t>
            </a:fld>
            <a:endParaRPr lang="en-AU"/>
          </a:p>
        </p:txBody>
      </p:sp>
    </p:spTree>
    <p:extLst>
      <p:ext uri="{BB962C8B-B14F-4D97-AF65-F5344CB8AC3E}">
        <p14:creationId xmlns:p14="http://schemas.microsoft.com/office/powerpoint/2010/main" val="2449395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60">
              <a:defRPr/>
            </a:pPr>
            <a:r>
              <a:rPr lang="en-US" b="1" dirty="0" smtClean="0"/>
              <a:t>SLIDE NOTES</a:t>
            </a:r>
          </a:p>
          <a:p>
            <a:pPr defTabSz="915260">
              <a:defRPr/>
            </a:pPr>
            <a:r>
              <a:rPr lang="en-US" dirty="0" smtClean="0"/>
              <a:t>This quote  by</a:t>
            </a:r>
            <a:r>
              <a:rPr lang="en-US" baseline="0" dirty="0" smtClean="0"/>
              <a:t> David Price (Learning Futures UK) reinforces the message in TfEL 2.4. </a:t>
            </a:r>
          </a:p>
          <a:p>
            <a:pPr defTabSz="915260">
              <a:defRPr/>
            </a:pPr>
            <a:endParaRPr lang="en-US" baseline="0" dirty="0" smtClean="0"/>
          </a:p>
          <a:p>
            <a:pPr defTabSz="915168">
              <a:defRPr/>
            </a:pPr>
            <a:endParaRPr lang="en-US" dirty="0" smtClean="0"/>
          </a:p>
          <a:p>
            <a:r>
              <a:rPr lang="en-US" b="1" dirty="0" smtClean="0"/>
              <a:t>REFERENCE</a:t>
            </a:r>
          </a:p>
          <a:p>
            <a:r>
              <a:rPr lang="en-US" dirty="0" smtClean="0"/>
              <a:t>David Price: Transcript of the Keynote Seminar of the All-Party Parliamentary group on Scientific</a:t>
            </a:r>
            <a:r>
              <a:rPr lang="en-US" baseline="0" dirty="0" smtClean="0"/>
              <a:t> Research in Learning and Education “Well being in the classroom” 2007</a:t>
            </a:r>
            <a:endParaRPr lang="en-US"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32</a:t>
            </a:fld>
            <a:endParaRPr lang="en-AU"/>
          </a:p>
        </p:txBody>
      </p:sp>
    </p:spTree>
    <p:extLst>
      <p:ext uri="{BB962C8B-B14F-4D97-AF65-F5344CB8AC3E}">
        <p14:creationId xmlns:p14="http://schemas.microsoft.com/office/powerpoint/2010/main" val="2031167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SLIDE NOTES</a:t>
            </a:r>
          </a:p>
          <a:p>
            <a:r>
              <a:rPr lang="en-US" baseline="0" dirty="0" smtClean="0"/>
              <a:t>It’s not just students who find learning hard who may need support.</a:t>
            </a:r>
          </a:p>
          <a:p>
            <a:r>
              <a:rPr lang="en-US" baseline="0" dirty="0" smtClean="0"/>
              <a:t>Students who generally achieve good results may seem reluctant to persevere with more challenging tasks and lack resilience in the face of failure. </a:t>
            </a:r>
          </a:p>
          <a:p>
            <a:endParaRPr lang="en-US" baseline="0" dirty="0" smtClean="0"/>
          </a:p>
          <a:p>
            <a:r>
              <a:rPr lang="en-US" baseline="0" dirty="0" smtClean="0"/>
              <a:t>Ask participants if they are familiar with the work by Carol Dweck on </a:t>
            </a:r>
            <a:r>
              <a:rPr lang="en-AU" dirty="0" smtClean="0"/>
              <a:t>Fixed vs Growth Mindset. </a:t>
            </a:r>
          </a:p>
          <a:p>
            <a:endParaRPr lang="en-AU" dirty="0" smtClean="0"/>
          </a:p>
          <a:p>
            <a:pPr defTabSz="457694"/>
            <a:r>
              <a:rPr lang="en-AU" b="1" dirty="0" smtClean="0"/>
              <a:t>KEY MESSAGE</a:t>
            </a:r>
          </a:p>
          <a:p>
            <a:pPr defTabSz="457694"/>
            <a:r>
              <a:rPr lang="en-AU" b="1" dirty="0" smtClean="0"/>
              <a:t>Students</a:t>
            </a:r>
            <a:r>
              <a:rPr lang="en-AU" b="1" baseline="0" dirty="0" smtClean="0"/>
              <a:t> with growth mindsets are more likely to persist with challenging tasks and see failure as an important part of learning.</a:t>
            </a:r>
            <a:endParaRPr lang="en-AU" b="1" dirty="0" smtClean="0"/>
          </a:p>
          <a:p>
            <a:endParaRPr lang="en-AU" dirty="0" smtClean="0"/>
          </a:p>
          <a:p>
            <a:r>
              <a:rPr lang="en-AU" b="1" dirty="0" smtClean="0"/>
              <a:t>REFERENCE</a:t>
            </a:r>
          </a:p>
          <a:p>
            <a:pPr defTabSz="457694">
              <a:defRPr/>
            </a:pPr>
            <a:r>
              <a:rPr lang="en-AU" dirty="0" smtClean="0"/>
              <a:t>Carol Dweck,  </a:t>
            </a:r>
            <a:r>
              <a:rPr lang="en-AU" i="1" dirty="0" smtClean="0"/>
              <a:t>Mindset the new psychology of success, </a:t>
            </a:r>
            <a:r>
              <a:rPr lang="en-AU" dirty="0" smtClean="0"/>
              <a:t>Random House Publishing Group, 2006</a:t>
            </a:r>
            <a:r>
              <a:rPr lang="en-AU" i="1" dirty="0" smtClean="0"/>
              <a:t>, </a:t>
            </a:r>
            <a:r>
              <a:rPr lang="en-AU" dirty="0" smtClean="0"/>
              <a:t>p245 </a:t>
            </a:r>
            <a:endParaRPr lang="en-AU" b="0" i="0" dirty="0" smtClean="0"/>
          </a:p>
          <a:p>
            <a:endParaRPr lang="en-AU" b="1"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33</a:t>
            </a:fld>
            <a:endParaRPr lang="en-AU"/>
          </a:p>
        </p:txBody>
      </p:sp>
    </p:spTree>
    <p:extLst>
      <p:ext uri="{BB962C8B-B14F-4D97-AF65-F5344CB8AC3E}">
        <p14:creationId xmlns:p14="http://schemas.microsoft.com/office/powerpoint/2010/main" val="489281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chemeClr val="tx1"/>
                </a:solidFill>
              </a:rPr>
              <a:t>SLIDE NOTES</a:t>
            </a:r>
          </a:p>
          <a:p>
            <a:r>
              <a:rPr lang="en-AU" dirty="0" smtClean="0">
                <a:solidFill>
                  <a:schemeClr val="tx1"/>
                </a:solidFill>
              </a:rPr>
              <a:t>Carol Dweck describes a person with a “fixed mindset” as one who believes that their intelligence and ability are fixed and can’t be changed in any meaningful way. They may see</a:t>
            </a:r>
            <a:r>
              <a:rPr lang="en-AU" baseline="0" dirty="0" smtClean="0">
                <a:solidFill>
                  <a:schemeClr val="tx1"/>
                </a:solidFill>
              </a:rPr>
              <a:t> themselves as ‘good’ or ‘not good’ at a particular subject, and believe that effort plays no part.</a:t>
            </a:r>
            <a:endParaRPr lang="en-AU" dirty="0" smtClean="0">
              <a:solidFill>
                <a:schemeClr val="tx1"/>
              </a:solidFill>
            </a:endParaRPr>
          </a:p>
          <a:p>
            <a:pPr defTabSz="457694">
              <a:defRPr/>
            </a:pPr>
            <a:r>
              <a:rPr lang="en-AU" dirty="0" smtClean="0">
                <a:solidFill>
                  <a:schemeClr val="tx1"/>
                </a:solidFill>
              </a:rPr>
              <a:t>These</a:t>
            </a:r>
            <a:r>
              <a:rPr lang="en-AU" baseline="0" dirty="0" smtClean="0">
                <a:solidFill>
                  <a:schemeClr val="tx1"/>
                </a:solidFill>
              </a:rPr>
              <a:t> people</a:t>
            </a:r>
            <a:r>
              <a:rPr lang="en-AU" dirty="0" smtClean="0">
                <a:solidFill>
                  <a:schemeClr val="tx1"/>
                </a:solidFill>
              </a:rPr>
              <a:t> avoid risks and challenges in learning as they want to avoid failure at all costs. They believe struggling to do something means that they are not smart or good enough. Students who have </a:t>
            </a:r>
            <a:r>
              <a:rPr lang="en-AU" baseline="0" dirty="0" smtClean="0">
                <a:solidFill>
                  <a:schemeClr val="tx1"/>
                </a:solidFill>
              </a:rPr>
              <a:t>found learning effortless can become disheartened when learning becomes more difficult.</a:t>
            </a:r>
            <a:r>
              <a:rPr lang="en-US" b="1" baseline="0" dirty="0" smtClean="0">
                <a:solidFill>
                  <a:schemeClr val="tx1"/>
                </a:solidFill>
              </a:rPr>
              <a:t> </a:t>
            </a:r>
          </a:p>
          <a:p>
            <a:pPr defTabSz="457694">
              <a:defRPr/>
            </a:pPr>
            <a:r>
              <a:rPr lang="en-US" b="1" baseline="0" dirty="0" smtClean="0">
                <a:solidFill>
                  <a:schemeClr val="tx1"/>
                </a:solidFill>
              </a:rPr>
              <a:t>Ask: Can you think of a student in your class like this?</a:t>
            </a:r>
          </a:p>
          <a:p>
            <a:endParaRPr lang="en-AU" b="0" dirty="0" smtClean="0">
              <a:solidFill>
                <a:schemeClr val="tx1"/>
              </a:solidFill>
            </a:endParaRPr>
          </a:p>
          <a:p>
            <a:pPr defTabSz="914163" eaLnBrk="1" fontAlgn="auto" hangingPunct="1">
              <a:spcBef>
                <a:spcPts val="0"/>
              </a:spcBef>
              <a:spcAft>
                <a:spcPts val="0"/>
              </a:spcAft>
              <a:defRPr/>
            </a:pPr>
            <a:r>
              <a:rPr lang="en-AU" b="0" dirty="0" smtClean="0">
                <a:solidFill>
                  <a:schemeClr val="tx1"/>
                </a:solidFill>
              </a:rPr>
              <a:t>A fixed mindset can result in students</a:t>
            </a:r>
            <a:r>
              <a:rPr lang="en-AU" b="0" baseline="0" dirty="0" smtClean="0">
                <a:solidFill>
                  <a:schemeClr val="tx1"/>
                </a:solidFill>
              </a:rPr>
              <a:t> reaching a </a:t>
            </a:r>
            <a:r>
              <a:rPr lang="en-AU" b="0" dirty="0" smtClean="0">
                <a:solidFill>
                  <a:schemeClr val="tx1"/>
                </a:solidFill>
              </a:rPr>
              <a:t>plateau early and achieving less than their potential.</a:t>
            </a:r>
          </a:p>
          <a:p>
            <a:pPr defTabSz="914163" eaLnBrk="1" fontAlgn="auto" hangingPunct="1">
              <a:spcBef>
                <a:spcPts val="0"/>
              </a:spcBef>
              <a:spcAft>
                <a:spcPts val="0"/>
              </a:spcAft>
              <a:defRPr/>
            </a:pPr>
            <a:r>
              <a:rPr lang="en-AU" b="0" dirty="0" smtClean="0">
                <a:solidFill>
                  <a:schemeClr val="tx1"/>
                </a:solidFill>
              </a:rPr>
              <a:t>Dweck found that we contribute to building</a:t>
            </a:r>
            <a:r>
              <a:rPr lang="en-AU" b="0" baseline="0" dirty="0" smtClean="0">
                <a:solidFill>
                  <a:schemeClr val="tx1"/>
                </a:solidFill>
              </a:rPr>
              <a:t> </a:t>
            </a:r>
            <a:r>
              <a:rPr lang="en-AU" b="0" dirty="0" smtClean="0">
                <a:solidFill>
                  <a:schemeClr val="tx1"/>
                </a:solidFill>
              </a:rPr>
              <a:t>this mindset when we tell students that they have been successful because they are clever or intelligent. </a:t>
            </a:r>
            <a:endParaRPr lang="en-US" b="0" baseline="0" dirty="0" smtClean="0">
              <a:solidFill>
                <a:schemeClr val="tx1"/>
              </a:solidFill>
            </a:endParaRPr>
          </a:p>
          <a:p>
            <a:pPr defTabSz="914163" eaLnBrk="1" fontAlgn="auto" hangingPunct="1">
              <a:spcBef>
                <a:spcPts val="0"/>
              </a:spcBef>
              <a:spcAft>
                <a:spcPts val="0"/>
              </a:spcAft>
              <a:defRPr/>
            </a:pPr>
            <a:endParaRPr lang="en-AU" b="1"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34</a:t>
            </a:fld>
            <a:endParaRPr lang="en-AU"/>
          </a:p>
        </p:txBody>
      </p:sp>
    </p:spTree>
    <p:extLst>
      <p:ext uri="{BB962C8B-B14F-4D97-AF65-F5344CB8AC3E}">
        <p14:creationId xmlns:p14="http://schemas.microsoft.com/office/powerpoint/2010/main" val="1119024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chemeClr val="tx1"/>
                </a:solidFill>
              </a:rPr>
              <a:t>SLIDE NOTES</a:t>
            </a:r>
          </a:p>
          <a:p>
            <a:r>
              <a:rPr lang="en-AU" dirty="0" smtClean="0">
                <a:solidFill>
                  <a:schemeClr val="tx1"/>
                </a:solidFill>
              </a:rPr>
              <a:t>Dweck says a person with a “growth mindset,” thrives on challenge and sees failure as an important part of learning. This is reflected as a desire to learn.</a:t>
            </a:r>
          </a:p>
          <a:p>
            <a:pPr defTabSz="453625">
              <a:defRPr/>
            </a:pPr>
            <a:endParaRPr lang="en-AU" dirty="0" smtClean="0">
              <a:solidFill>
                <a:schemeClr val="tx1"/>
              </a:solidFill>
            </a:endParaRPr>
          </a:p>
          <a:p>
            <a:pPr defTabSz="453625">
              <a:defRPr/>
            </a:pPr>
            <a:r>
              <a:rPr lang="en-AU" b="0" dirty="0" smtClean="0">
                <a:solidFill>
                  <a:schemeClr val="tx1"/>
                </a:solidFill>
              </a:rPr>
              <a:t>This mindset is built when we tell students that their success is due to their effort and persistence</a:t>
            </a:r>
            <a:r>
              <a:rPr lang="en-AU" b="1" dirty="0" smtClean="0">
                <a:solidFill>
                  <a:schemeClr val="tx1"/>
                </a:solidFill>
              </a:rPr>
              <a:t>. </a:t>
            </a:r>
            <a:endParaRPr lang="en-AU" i="0" dirty="0" smtClean="0">
              <a:solidFill>
                <a:schemeClr val="tx1"/>
              </a:solidFill>
            </a:endParaRPr>
          </a:p>
          <a:p>
            <a:pPr defTabSz="914071" eaLnBrk="1" fontAlgn="auto" hangingPunct="1">
              <a:spcBef>
                <a:spcPts val="0"/>
              </a:spcBef>
              <a:spcAft>
                <a:spcPts val="0"/>
              </a:spcAft>
              <a:defRPr/>
            </a:pPr>
            <a:r>
              <a:rPr lang="en-AU" i="0" dirty="0" smtClean="0">
                <a:solidFill>
                  <a:schemeClr val="tx1"/>
                </a:solidFill>
              </a:rPr>
              <a:t>Dweck’s</a:t>
            </a:r>
            <a:r>
              <a:rPr lang="en-AU" i="0" baseline="0" dirty="0" smtClean="0">
                <a:solidFill>
                  <a:schemeClr val="tx1"/>
                </a:solidFill>
              </a:rPr>
              <a:t> research </a:t>
            </a:r>
            <a:r>
              <a:rPr lang="en-AU" i="0" dirty="0" smtClean="0">
                <a:solidFill>
                  <a:schemeClr val="tx1"/>
                </a:solidFill>
              </a:rPr>
              <a:t>highlights the importance of critical thinking and teaching students to learn from failure.</a:t>
            </a:r>
          </a:p>
          <a:p>
            <a:endParaRPr lang="en-US" dirty="0" smtClean="0">
              <a:solidFill>
                <a:schemeClr val="tx1"/>
              </a:solidFill>
            </a:endParaRPr>
          </a:p>
          <a:p>
            <a:pPr defTabSz="457694">
              <a:defRPr/>
            </a:pPr>
            <a:r>
              <a:rPr lang="en-US" b="1" baseline="0" dirty="0" smtClean="0">
                <a:solidFill>
                  <a:schemeClr val="tx1"/>
                </a:solidFill>
              </a:rPr>
              <a:t>Ask: Can you think of a student in your class like this?</a:t>
            </a:r>
            <a:endParaRPr lang="en-US"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Then ask: “Is this true for .….in every learning</a:t>
            </a:r>
            <a:r>
              <a:rPr lang="en-US" b="1" baseline="0" dirty="0" smtClean="0">
                <a:solidFill>
                  <a:schemeClr val="tx1"/>
                </a:solidFill>
                <a:effectLst>
                  <a:outerShdw blurRad="38100" dist="38100" dir="2700000" algn="tl">
                    <a:srgbClr val="000000">
                      <a:alpha val="43137"/>
                    </a:srgbClr>
                  </a:outerShdw>
                </a:effectLst>
              </a:rPr>
              <a:t> area?  </a:t>
            </a:r>
          </a:p>
          <a:p>
            <a:endParaRPr lang="en-US" b="1" baseline="0" dirty="0" smtClean="0">
              <a:solidFill>
                <a:schemeClr val="tx1"/>
              </a:solidFill>
              <a:effectLst>
                <a:outerShdw blurRad="38100" dist="38100" dir="2700000" algn="tl">
                  <a:srgbClr val="000000">
                    <a:alpha val="43137"/>
                  </a:srgbClr>
                </a:outerShdw>
              </a:effectLst>
            </a:endParaRPr>
          </a:p>
          <a:p>
            <a:pPr defTabSz="457694">
              <a:defRPr/>
            </a:pPr>
            <a:r>
              <a:rPr lang="en-AU" b="0" dirty="0" smtClean="0">
                <a:solidFill>
                  <a:schemeClr val="tx1"/>
                </a:solidFill>
              </a:rPr>
              <a:t>Teachers with a growth mindset are more likely to believe that their student’s mindset and their </a:t>
            </a:r>
            <a:r>
              <a:rPr lang="en-AU" dirty="0" smtClean="0">
                <a:solidFill>
                  <a:schemeClr val="tx1"/>
                </a:solidFill>
              </a:rPr>
              <a:t>capabilities can be changed.</a:t>
            </a:r>
            <a:endParaRPr lang="en-AU" i="0" dirty="0" smtClean="0">
              <a:solidFill>
                <a:schemeClr val="tx1"/>
              </a:solidFill>
            </a:endParaRPr>
          </a:p>
          <a:p>
            <a:endParaRPr lang="en-US" b="1" baseline="0" dirty="0" smtClean="0">
              <a:solidFill>
                <a:srgbClr val="FF0000"/>
              </a:solidFill>
              <a:effectLst>
                <a:outerShdw blurRad="38100" dist="38100" dir="2700000" algn="tl">
                  <a:srgbClr val="000000">
                    <a:alpha val="43137"/>
                  </a:srgbClr>
                </a:outerShdw>
              </a:effectLst>
            </a:endParaRP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35</a:t>
            </a:fld>
            <a:endParaRPr lang="en-AU"/>
          </a:p>
        </p:txBody>
      </p:sp>
    </p:spTree>
    <p:extLst>
      <p:ext uri="{BB962C8B-B14F-4D97-AF65-F5344CB8AC3E}">
        <p14:creationId xmlns:p14="http://schemas.microsoft.com/office/powerpoint/2010/main" val="204315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sz="1200" b="1" dirty="0" smtClean="0"/>
              <a:t>SLIDE NOTES</a:t>
            </a:r>
          </a:p>
          <a:p>
            <a:pPr defTabSz="457694">
              <a:defRPr/>
            </a:pPr>
            <a:r>
              <a:rPr lang="en-US" sz="1200" b="1" dirty="0" smtClean="0"/>
              <a:t>This slide reflects on the key messages of this workshop. </a:t>
            </a:r>
          </a:p>
          <a:p>
            <a:pPr defTabSz="457694">
              <a:defRPr/>
            </a:pPr>
            <a:r>
              <a:rPr lang="en-US" sz="1200" dirty="0" smtClean="0"/>
              <a:t>The ? Is for something that was a key personal message.</a:t>
            </a:r>
          </a:p>
          <a:p>
            <a:pPr defTabSz="457694">
              <a:defRPr/>
            </a:pPr>
            <a:endParaRPr lang="en-US" sz="1200" b="1" dirty="0" smtClean="0"/>
          </a:p>
          <a:p>
            <a:pPr defTabSz="457694">
              <a:defRPr/>
            </a:pPr>
            <a:r>
              <a:rPr lang="en-AU" sz="1200" b="1" dirty="0" smtClean="0"/>
              <a:t>DISCUSSION</a:t>
            </a:r>
            <a:endParaRPr lang="en-US" sz="1200" b="1" dirty="0" smtClean="0"/>
          </a:p>
          <a:p>
            <a:pPr defTabSz="457694">
              <a:defRPr/>
            </a:pPr>
            <a:r>
              <a:rPr lang="en-US" sz="1200" dirty="0" smtClean="0"/>
              <a:t>Ask participants to reflect on and discuss the key messages with their table.  </a:t>
            </a:r>
          </a:p>
          <a:p>
            <a:pPr defTabSz="457694">
              <a:defRPr/>
            </a:pPr>
            <a:r>
              <a:rPr lang="en-US" sz="1200" dirty="0" smtClean="0"/>
              <a:t>Each table to share their understandings of one of the key messages – </a:t>
            </a:r>
            <a:r>
              <a:rPr lang="en-US" sz="1200" b="1" dirty="0" smtClean="0"/>
              <a:t>ensure</a:t>
            </a:r>
            <a:r>
              <a:rPr lang="en-US" sz="1200" dirty="0" smtClean="0"/>
              <a:t> that all key messages are covered.</a:t>
            </a:r>
            <a:endParaRPr lang="en-US" sz="1200" dirty="0" smtClean="0">
              <a:latin typeface="Helvetica CE 45 Light"/>
              <a:cs typeface="Helvetica CE 45 Light"/>
            </a:endParaRPr>
          </a:p>
          <a:p>
            <a:pPr defTabSz="457694">
              <a:defRPr/>
            </a:pPr>
            <a:r>
              <a:rPr lang="en-AU" sz="1200" b="1" dirty="0" smtClean="0"/>
              <a:t>INFORMATION FOR FACILITATORS</a:t>
            </a:r>
            <a:endParaRPr lang="en-US" sz="1200" dirty="0" smtClean="0"/>
          </a:p>
          <a:p>
            <a:pPr defTabSz="457694">
              <a:defRPr/>
            </a:pPr>
            <a:r>
              <a:rPr lang="en-US" sz="1200" b="1" dirty="0" smtClean="0">
                <a:latin typeface="Helvetica CE 45 Light"/>
                <a:cs typeface="Helvetica CE 45 Light"/>
              </a:rPr>
              <a:t>The key messages:</a:t>
            </a:r>
          </a:p>
          <a:p>
            <a:pPr marL="171656" indent="-171656" defTabSz="457694">
              <a:buFont typeface="Arial" panose="020B0604020202020204" pitchFamily="34" charset="0"/>
              <a:buChar char="•"/>
            </a:pPr>
            <a:r>
              <a:rPr lang="en-US" sz="1200" b="1" dirty="0" smtClean="0"/>
              <a:t>The Teaching for Effective Learning (TfEL) Framework guide  supports us to create safe conditions for learning.</a:t>
            </a:r>
            <a:endParaRPr lang="en-AU" sz="1200" b="1" dirty="0" smtClean="0"/>
          </a:p>
          <a:p>
            <a:pPr marL="171656" indent="-171656" defTabSz="457694">
              <a:buFont typeface="Arial" panose="020B0604020202020204" pitchFamily="34" charset="0"/>
              <a:buChar char="•"/>
            </a:pPr>
            <a:r>
              <a:rPr lang="en-AU" sz="1200" b="1" dirty="0" smtClean="0"/>
              <a:t>Emphasise one type of thinking is not being prioritised over another. We need both fluency AND fluency plus thinking.</a:t>
            </a:r>
          </a:p>
          <a:p>
            <a:pPr marL="171656" indent="-171656" defTabSz="457694">
              <a:buFont typeface="Arial" panose="020B0604020202020204" pitchFamily="34" charset="0"/>
              <a:buChar char="•"/>
            </a:pPr>
            <a:r>
              <a:rPr lang="en-US" sz="1200" b="1" dirty="0" smtClean="0"/>
              <a:t>Analysing the level of thinking a verb requires in a task helps us to identify how intellectually challenging the task is.</a:t>
            </a:r>
          </a:p>
          <a:p>
            <a:pPr marL="171656" indent="-171656" defTabSz="457694">
              <a:buFont typeface="Arial" panose="020B0604020202020204" pitchFamily="34" charset="0"/>
              <a:buChar char="•"/>
            </a:pPr>
            <a:r>
              <a:rPr lang="en-US" sz="1200" b="1" dirty="0" smtClean="0"/>
              <a:t>Analysing the critical and creative thinking required in a task helps us to identify how intellectually challenging the task is.</a:t>
            </a:r>
          </a:p>
          <a:p>
            <a:pPr marL="171656" indent="-171656" defTabSz="457694">
              <a:buFont typeface="Arial" panose="020B0604020202020204" pitchFamily="34" charset="0"/>
              <a:buChar char="•"/>
            </a:pPr>
            <a:r>
              <a:rPr lang="en-AU" sz="1200" b="1" dirty="0" smtClean="0"/>
              <a:t>ALL </a:t>
            </a:r>
            <a:r>
              <a:rPr lang="en-US" sz="1200" b="1" dirty="0" smtClean="0"/>
              <a:t>students need </a:t>
            </a:r>
            <a:r>
              <a:rPr lang="en-AU" sz="1200" b="1" dirty="0" smtClean="0"/>
              <a:t>to engage in both fluency and fluency plus tasks</a:t>
            </a:r>
            <a:r>
              <a:rPr lang="en-AU" sz="1200" dirty="0" smtClean="0"/>
              <a:t>. </a:t>
            </a:r>
          </a:p>
          <a:p>
            <a:pPr marL="171656" indent="-171656" defTabSz="457694">
              <a:buFont typeface="Arial" panose="020B0604020202020204" pitchFamily="34" charset="0"/>
              <a:buChar char="•"/>
              <a:defRPr/>
            </a:pPr>
            <a:r>
              <a:rPr lang="en-AU" sz="1200" b="1" dirty="0" smtClean="0"/>
              <a:t>Students with growth mindsets are more likely to persist with challenging tasks and see failure as an important part of learning.</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36</a:t>
            </a:fld>
            <a:endParaRPr lang="en-AU"/>
          </a:p>
        </p:txBody>
      </p:sp>
    </p:spTree>
    <p:extLst>
      <p:ext uri="{BB962C8B-B14F-4D97-AF65-F5344CB8AC3E}">
        <p14:creationId xmlns:p14="http://schemas.microsoft.com/office/powerpoint/2010/main" val="3862064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94">
              <a:defRPr/>
            </a:pPr>
            <a:r>
              <a:rPr lang="en-US" b="1" dirty="0" smtClean="0">
                <a:solidFill>
                  <a:srgbClr val="000000"/>
                </a:solidFill>
              </a:rPr>
              <a:t>SLIDE NOTES</a:t>
            </a:r>
          </a:p>
          <a:p>
            <a:pPr defTabSz="457694">
              <a:defRPr/>
            </a:pPr>
            <a:r>
              <a:rPr lang="en-US" dirty="0" smtClean="0">
                <a:solidFill>
                  <a:srgbClr val="000000"/>
                </a:solidFill>
              </a:rPr>
              <a:t>Remind participants that the series of workshops have been designed so that at the completion of the workshop, there is an expectation that participants follow through or trial some of their ideas, and that they come to the next workshop prepared to discuss what they have brought. </a:t>
            </a:r>
          </a:p>
          <a:p>
            <a:endParaRPr lang="en-US" dirty="0" smtClean="0"/>
          </a:p>
          <a:p>
            <a:r>
              <a:rPr lang="en-US" dirty="0" smtClean="0"/>
              <a:t>The commitment to action from this workshop is for the participants to </a:t>
            </a:r>
            <a:r>
              <a:rPr lang="en-US" i="0" baseline="0" dirty="0" smtClean="0"/>
              <a:t>select a task to bring to the next session.</a:t>
            </a:r>
          </a:p>
          <a:p>
            <a:endParaRPr lang="en-US" i="1" dirty="0" smtClean="0"/>
          </a:p>
          <a:p>
            <a:r>
              <a:rPr lang="en-US" i="0" dirty="0" smtClean="0"/>
              <a:t>Suggest to the participants that this can be done collaboratively.</a:t>
            </a:r>
            <a:r>
              <a:rPr lang="en-US" i="0" baseline="0" dirty="0" smtClean="0"/>
              <a:t> </a:t>
            </a:r>
          </a:p>
          <a:p>
            <a:endParaRPr lang="en-US" i="0" baseline="0" dirty="0" smtClean="0"/>
          </a:p>
          <a:p>
            <a:pPr defTabSz="457694">
              <a:defRPr/>
            </a:pPr>
            <a:r>
              <a:rPr lang="en-AU" b="1" baseline="0" dirty="0" smtClean="0"/>
              <a:t>INFORMATION FOR FACILITATORS</a:t>
            </a:r>
            <a:endParaRPr lang="en-US" i="0" baseline="0" dirty="0" smtClean="0"/>
          </a:p>
          <a:p>
            <a:r>
              <a:rPr lang="en-US" b="1" i="0" baseline="0" dirty="0" smtClean="0"/>
              <a:t>Emphasise </a:t>
            </a:r>
            <a:r>
              <a:rPr lang="en-US" b="0" i="0" baseline="0" dirty="0" smtClean="0"/>
              <a:t>that participants are being asked to bring along </a:t>
            </a:r>
            <a:r>
              <a:rPr lang="en-US" b="1" i="0" baseline="0" dirty="0" smtClean="0"/>
              <a:t>one task</a:t>
            </a:r>
            <a:r>
              <a:rPr lang="en-US" b="0" i="0" baseline="0" dirty="0" smtClean="0"/>
              <a:t>. This is something that could be completed in one lesson and </a:t>
            </a:r>
            <a:r>
              <a:rPr lang="en-US" b="1" i="0" baseline="0" dirty="0" smtClean="0"/>
              <a:t>not</a:t>
            </a:r>
            <a:r>
              <a:rPr lang="en-US" b="0" i="0" baseline="0" dirty="0" smtClean="0"/>
              <a:t> a whole unit of work.  </a:t>
            </a:r>
          </a:p>
          <a:p>
            <a:r>
              <a:rPr lang="en-US" b="0" i="0" baseline="0" dirty="0" smtClean="0"/>
              <a:t>The task needs to be something they might use with their class after the next workshop.</a:t>
            </a:r>
            <a:endParaRPr lang="en-US" b="0" i="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37</a:t>
            </a:fld>
            <a:endParaRPr lang="en-AU"/>
          </a:p>
        </p:txBody>
      </p:sp>
    </p:spTree>
    <p:extLst>
      <p:ext uri="{BB962C8B-B14F-4D97-AF65-F5344CB8AC3E}">
        <p14:creationId xmlns:p14="http://schemas.microsoft.com/office/powerpoint/2010/main" val="113295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625">
              <a:defRPr/>
            </a:pPr>
            <a:r>
              <a:rPr lang="en-US" b="1" dirty="0" smtClean="0"/>
              <a:t>ACTIVITY</a:t>
            </a:r>
          </a:p>
          <a:p>
            <a:pPr defTabSz="453625">
              <a:defRPr/>
            </a:pPr>
            <a:r>
              <a:rPr lang="en-US" b="1" dirty="0" smtClean="0"/>
              <a:t>option 1, part b</a:t>
            </a:r>
          </a:p>
          <a:p>
            <a:pPr defTabSz="453625">
              <a:defRPr/>
            </a:pPr>
            <a:r>
              <a:rPr lang="en-AU" b="0" i="0" baseline="0" dirty="0" smtClean="0"/>
              <a:t>Ask participants to respond to the question on the screen by identifying characters that are like and unlike themselves and giving reasons for their choices.</a:t>
            </a:r>
          </a:p>
          <a:p>
            <a:r>
              <a:rPr lang="en-US" b="1" baseline="0" dirty="0" smtClean="0"/>
              <a:t>Ask table groups to discuss the two questions in this activity.</a:t>
            </a:r>
          </a:p>
          <a:p>
            <a:r>
              <a:rPr lang="en-US" baseline="0" dirty="0" smtClean="0"/>
              <a:t>What do they notice about the two questions?</a:t>
            </a:r>
          </a:p>
          <a:p>
            <a:r>
              <a:rPr lang="en-US" baseline="0" dirty="0" smtClean="0"/>
              <a:t>What is the same?</a:t>
            </a:r>
          </a:p>
          <a:p>
            <a:r>
              <a:rPr lang="en-US" baseline="0" dirty="0" smtClean="0"/>
              <a:t>What is different?</a:t>
            </a:r>
          </a:p>
          <a:p>
            <a:r>
              <a:rPr lang="en-US" b="1" baseline="0" dirty="0" smtClean="0"/>
              <a:t>Points that come out here are often:</a:t>
            </a:r>
          </a:p>
          <a:p>
            <a:r>
              <a:rPr lang="en-US" baseline="0" dirty="0" smtClean="0"/>
              <a:t>The second question is subjective, depends on your perspective etc.</a:t>
            </a:r>
          </a:p>
          <a:p>
            <a:r>
              <a:rPr lang="en-US" baseline="0" dirty="0" smtClean="0"/>
              <a:t>The second activity requires creative thinking.</a:t>
            </a:r>
          </a:p>
          <a:p>
            <a:r>
              <a:rPr lang="en-US" baseline="0" dirty="0" smtClean="0"/>
              <a:t>The second activity encourages dialogue.</a:t>
            </a:r>
          </a:p>
          <a:p>
            <a:endParaRPr lang="en-US" b="1" baseline="0" dirty="0" smtClean="0">
              <a:solidFill>
                <a:schemeClr val="tx1"/>
              </a:solidFill>
            </a:endParaRPr>
          </a:p>
          <a:p>
            <a:r>
              <a:rPr lang="en-US" b="1" baseline="0" dirty="0" smtClean="0">
                <a:solidFill>
                  <a:schemeClr val="tx1"/>
                </a:solidFill>
              </a:rPr>
              <a:t>INFORMATION FOR FACILITATOR</a:t>
            </a:r>
            <a:endParaRPr lang="en-US" b="0" baseline="0" dirty="0" smtClean="0">
              <a:solidFill>
                <a:schemeClr val="tx1"/>
              </a:solidFill>
            </a:endParaRPr>
          </a:p>
          <a:p>
            <a:r>
              <a:rPr lang="en-US" dirty="0" smtClean="0"/>
              <a:t>With a question such as this </a:t>
            </a:r>
            <a:r>
              <a:rPr lang="en-US" b="1" dirty="0" smtClean="0"/>
              <a:t>it</a:t>
            </a:r>
            <a:r>
              <a:rPr lang="en-US" b="1" baseline="0" dirty="0" smtClean="0"/>
              <a:t> asks us to explore the idea of IT DEPENDS</a:t>
            </a:r>
            <a:r>
              <a:rPr lang="en-US" baseline="0" dirty="0" smtClean="0"/>
              <a:t>.  This questions asks you to bring together both your knowledge and your thinking to solve a problem – it is the same content but requires different thinking.</a:t>
            </a:r>
          </a:p>
          <a:p>
            <a:r>
              <a:rPr lang="en-US" baseline="0" dirty="0" smtClean="0"/>
              <a:t>It is the idea of </a:t>
            </a:r>
            <a:r>
              <a:rPr lang="en-US" b="1" baseline="0" dirty="0" smtClean="0"/>
              <a:t>“low floor, high ceiling” </a:t>
            </a:r>
            <a:r>
              <a:rPr lang="en-US" baseline="0" dirty="0" smtClean="0"/>
              <a:t>– everyone can enter the task and then an element of challenge is added.</a:t>
            </a:r>
            <a:endParaRPr lang="en-US"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4</a:t>
            </a:fld>
            <a:endParaRPr lang="en-AU"/>
          </a:p>
        </p:txBody>
      </p:sp>
    </p:spTree>
    <p:extLst>
      <p:ext uri="{BB962C8B-B14F-4D97-AF65-F5344CB8AC3E}">
        <p14:creationId xmlns:p14="http://schemas.microsoft.com/office/powerpoint/2010/main" val="99298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solidFill>
              </a:rPr>
              <a:t>INFORMATION FOR FACILITATOR</a:t>
            </a:r>
          </a:p>
          <a:p>
            <a:r>
              <a:rPr lang="en-US" b="1" baseline="0" dirty="0" smtClean="0">
                <a:solidFill>
                  <a:schemeClr val="tx1"/>
                </a:solidFill>
              </a:rPr>
              <a:t>Four options are provided for this activity. Select the one most appropriate for your group.</a:t>
            </a:r>
            <a:endParaRPr lang="en-US" b="0" baseline="0" dirty="0" smtClean="0">
              <a:solidFill>
                <a:schemeClr val="tx1"/>
              </a:solidFill>
            </a:endParaRPr>
          </a:p>
          <a:p>
            <a:pPr defTabSz="453625">
              <a:defRPr/>
            </a:pPr>
            <a:endParaRPr lang="en-US" b="1" dirty="0" smtClean="0"/>
          </a:p>
          <a:p>
            <a:pPr defTabSz="453625">
              <a:defRPr/>
            </a:pPr>
            <a:r>
              <a:rPr lang="en-US" b="1" dirty="0" smtClean="0"/>
              <a:t>ACTIVITY</a:t>
            </a:r>
          </a:p>
          <a:p>
            <a:pPr defTabSz="453625">
              <a:defRPr/>
            </a:pPr>
            <a:r>
              <a:rPr lang="en-US" b="1" dirty="0" smtClean="0"/>
              <a:t>option 2, part a</a:t>
            </a:r>
          </a:p>
          <a:p>
            <a:pPr defTabSz="453625">
              <a:defRPr/>
            </a:pPr>
            <a:r>
              <a:rPr lang="en-AU" b="0" i="0" baseline="0" dirty="0" smtClean="0"/>
              <a:t>Ask participants to respond to the question on the screen by writing down what they know about the causes of earthquakes</a:t>
            </a:r>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5</a:t>
            </a:fld>
            <a:endParaRPr lang="en-AU"/>
          </a:p>
        </p:txBody>
      </p:sp>
    </p:spTree>
    <p:extLst>
      <p:ext uri="{BB962C8B-B14F-4D97-AF65-F5344CB8AC3E}">
        <p14:creationId xmlns:p14="http://schemas.microsoft.com/office/powerpoint/2010/main" val="367301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625">
              <a:defRPr/>
            </a:pPr>
            <a:r>
              <a:rPr lang="en-US" b="1" dirty="0" smtClean="0"/>
              <a:t>ACTIVITY</a:t>
            </a:r>
          </a:p>
          <a:p>
            <a:pPr defTabSz="453625">
              <a:defRPr/>
            </a:pPr>
            <a:r>
              <a:rPr lang="en-US" b="1" dirty="0" smtClean="0"/>
              <a:t>option 2, part b</a:t>
            </a:r>
          </a:p>
          <a:p>
            <a:pPr defTabSz="453625">
              <a:defRPr/>
            </a:pPr>
            <a:r>
              <a:rPr lang="en-AU" b="0" i="0" baseline="0" dirty="0" smtClean="0"/>
              <a:t>Ask participants to respond to the question on the screen by considering what they would need to know to predict when South Australia's next earthquake will be.</a:t>
            </a:r>
          </a:p>
          <a:p>
            <a:r>
              <a:rPr lang="en-US" b="1" baseline="0" dirty="0" smtClean="0"/>
              <a:t>Ask table groups to discuss the two questions in this activity.</a:t>
            </a:r>
          </a:p>
          <a:p>
            <a:r>
              <a:rPr lang="en-US" baseline="0" dirty="0" smtClean="0"/>
              <a:t>What do they notice about the two questions?</a:t>
            </a:r>
          </a:p>
          <a:p>
            <a:r>
              <a:rPr lang="en-US" baseline="0" dirty="0" smtClean="0"/>
              <a:t>What is the same?</a:t>
            </a:r>
          </a:p>
          <a:p>
            <a:r>
              <a:rPr lang="en-US" baseline="0" dirty="0" smtClean="0"/>
              <a:t>What is different?</a:t>
            </a:r>
            <a:endParaRPr lang="en-US" b="1" baseline="0" dirty="0" smtClean="0"/>
          </a:p>
          <a:p>
            <a:r>
              <a:rPr lang="en-US" b="1" baseline="0" dirty="0" smtClean="0"/>
              <a:t>Points that come out here are often:</a:t>
            </a:r>
          </a:p>
          <a:p>
            <a:r>
              <a:rPr lang="en-US" baseline="0" dirty="0" smtClean="0"/>
              <a:t>The second question requires you to design a process for solving the problem.</a:t>
            </a:r>
          </a:p>
          <a:p>
            <a:r>
              <a:rPr lang="en-US" baseline="0" dirty="0" smtClean="0"/>
              <a:t>The second activity requires creative thinking.</a:t>
            </a:r>
          </a:p>
          <a:p>
            <a:r>
              <a:rPr lang="en-US" baseline="0" dirty="0" smtClean="0"/>
              <a:t>The second activity encourages dialogue.</a:t>
            </a:r>
          </a:p>
          <a:p>
            <a:endParaRPr lang="en-US" b="1" baseline="0" dirty="0" smtClean="0"/>
          </a:p>
          <a:p>
            <a:r>
              <a:rPr lang="en-US" b="1" baseline="0" dirty="0" smtClean="0">
                <a:solidFill>
                  <a:schemeClr val="tx1"/>
                </a:solidFill>
              </a:rPr>
              <a:t>INFORMATION FOR FACILITATOR</a:t>
            </a:r>
            <a:endParaRPr lang="en-US" b="0" baseline="0" dirty="0" smtClean="0">
              <a:solidFill>
                <a:schemeClr val="tx1"/>
              </a:solidFill>
            </a:endParaRPr>
          </a:p>
          <a:p>
            <a:r>
              <a:rPr lang="en-US" dirty="0" smtClean="0"/>
              <a:t>A question such as this</a:t>
            </a:r>
            <a:r>
              <a:rPr lang="en-US" b="1" baseline="0" dirty="0" smtClean="0"/>
              <a:t> asks us to explore the idea of IT DEPENDS</a:t>
            </a:r>
            <a:r>
              <a:rPr lang="en-US" baseline="0" dirty="0" smtClean="0"/>
              <a:t>.  This questions asks you to bring together your knowledge</a:t>
            </a:r>
            <a:r>
              <a:rPr lang="en-US" b="1" baseline="0" dirty="0" smtClean="0"/>
              <a:t> and </a:t>
            </a:r>
            <a:r>
              <a:rPr lang="en-US" baseline="0" dirty="0" smtClean="0"/>
              <a:t>your thinking to solve a problem – it is the same content but requires different thinking.</a:t>
            </a:r>
          </a:p>
          <a:p>
            <a:r>
              <a:rPr lang="en-US" baseline="0" dirty="0" smtClean="0"/>
              <a:t>It is the idea of </a:t>
            </a:r>
            <a:r>
              <a:rPr lang="en-US" b="1" baseline="0" dirty="0" smtClean="0"/>
              <a:t>“low floor, high ceiling” </a:t>
            </a:r>
            <a:r>
              <a:rPr lang="en-US" baseline="0" dirty="0" smtClean="0"/>
              <a:t>– everyone can enter the task and then an element of challenge is added.</a:t>
            </a:r>
            <a:endParaRPr lang="en-US"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6</a:t>
            </a:fld>
            <a:endParaRPr lang="en-AU"/>
          </a:p>
        </p:txBody>
      </p:sp>
    </p:spTree>
    <p:extLst>
      <p:ext uri="{BB962C8B-B14F-4D97-AF65-F5344CB8AC3E}">
        <p14:creationId xmlns:p14="http://schemas.microsoft.com/office/powerpoint/2010/main" val="167153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solidFill>
              </a:rPr>
              <a:t>INFORMATION FOR FACILITATOR</a:t>
            </a:r>
          </a:p>
          <a:p>
            <a:r>
              <a:rPr lang="en-US" b="1" baseline="0" dirty="0" smtClean="0">
                <a:solidFill>
                  <a:schemeClr val="tx1"/>
                </a:solidFill>
              </a:rPr>
              <a:t>Four options are provided for this activity. Select the one most appropriate for your group.</a:t>
            </a:r>
            <a:endParaRPr lang="en-US" b="0" baseline="0" dirty="0" smtClean="0">
              <a:solidFill>
                <a:schemeClr val="tx1"/>
              </a:solidFill>
            </a:endParaRPr>
          </a:p>
          <a:p>
            <a:pPr defTabSz="453625">
              <a:defRPr/>
            </a:pPr>
            <a:endParaRPr lang="en-US" b="1" dirty="0" smtClean="0"/>
          </a:p>
          <a:p>
            <a:pPr defTabSz="453625">
              <a:defRPr/>
            </a:pPr>
            <a:endParaRPr lang="en-US" b="1" dirty="0" smtClean="0"/>
          </a:p>
          <a:p>
            <a:pPr defTabSz="453625">
              <a:defRPr/>
            </a:pPr>
            <a:r>
              <a:rPr lang="en-US" b="1" dirty="0" smtClean="0"/>
              <a:t>ACTIVITY</a:t>
            </a:r>
          </a:p>
          <a:p>
            <a:pPr defTabSz="453625">
              <a:defRPr/>
            </a:pPr>
            <a:r>
              <a:rPr lang="en-US" b="1" dirty="0" smtClean="0"/>
              <a:t>option 3, part a</a:t>
            </a:r>
          </a:p>
          <a:p>
            <a:pPr defTabSz="453625">
              <a:defRPr/>
            </a:pPr>
            <a:r>
              <a:rPr lang="en-AU" b="0" i="0" baseline="0" dirty="0" smtClean="0"/>
              <a:t>Ask participants to respond to the question by writing down the Australian Prime Ministers in chronological order of their terms of office.</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7</a:t>
            </a:fld>
            <a:endParaRPr lang="en-AU"/>
          </a:p>
        </p:txBody>
      </p:sp>
    </p:spTree>
    <p:extLst>
      <p:ext uri="{BB962C8B-B14F-4D97-AF65-F5344CB8AC3E}">
        <p14:creationId xmlns:p14="http://schemas.microsoft.com/office/powerpoint/2010/main" val="171028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625">
              <a:defRPr/>
            </a:pPr>
            <a:r>
              <a:rPr lang="en-US" b="1" dirty="0" smtClean="0"/>
              <a:t>ACTIVITY</a:t>
            </a:r>
          </a:p>
          <a:p>
            <a:pPr defTabSz="453625">
              <a:defRPr/>
            </a:pPr>
            <a:r>
              <a:rPr lang="en-US" b="1" dirty="0" smtClean="0"/>
              <a:t>option 3, part b</a:t>
            </a:r>
          </a:p>
          <a:p>
            <a:pPr defTabSz="453625">
              <a:defRPr/>
            </a:pPr>
            <a:r>
              <a:rPr lang="en-AU" b="0" i="0" baseline="0" dirty="0" smtClean="0"/>
              <a:t>Ask participants to respond to the question on the screen by placing the Australian Prime Ministers in order of how influential they were.</a:t>
            </a:r>
          </a:p>
          <a:p>
            <a:pPr defTabSz="453625">
              <a:defRPr/>
            </a:pPr>
            <a:r>
              <a:rPr lang="en-AU" b="1" i="0" baseline="0" dirty="0" smtClean="0"/>
              <a:t>Please note: this slide provides the correct chronological order from part a.</a:t>
            </a:r>
            <a:endParaRPr lang="en-AU" b="0" i="0" baseline="0" dirty="0" smtClean="0"/>
          </a:p>
          <a:p>
            <a:r>
              <a:rPr lang="en-US" baseline="0" dirty="0" smtClean="0"/>
              <a:t>Ask table groups to discuss the two questions in this activity.</a:t>
            </a:r>
          </a:p>
          <a:p>
            <a:r>
              <a:rPr lang="en-US" baseline="0" dirty="0" smtClean="0"/>
              <a:t>What do they notice about the two questions?</a:t>
            </a:r>
          </a:p>
          <a:p>
            <a:r>
              <a:rPr lang="en-US" baseline="0" dirty="0" smtClean="0"/>
              <a:t>What is the same? What is different?</a:t>
            </a:r>
          </a:p>
          <a:p>
            <a:r>
              <a:rPr lang="en-US" b="1" baseline="0" dirty="0" smtClean="0"/>
              <a:t>Points that come out here are often:</a:t>
            </a:r>
          </a:p>
          <a:p>
            <a:r>
              <a:rPr lang="en-US" baseline="0" dirty="0" smtClean="0"/>
              <a:t>The second question depends on your perspective, definition of influential etc.</a:t>
            </a:r>
          </a:p>
          <a:p>
            <a:r>
              <a:rPr lang="en-US" baseline="0" dirty="0" smtClean="0"/>
              <a:t>The second activity requires creative thinking.</a:t>
            </a:r>
          </a:p>
          <a:p>
            <a:r>
              <a:rPr lang="en-US" baseline="0" dirty="0" smtClean="0"/>
              <a:t>The second activity encourages discussion and debate.</a:t>
            </a:r>
          </a:p>
          <a:p>
            <a:endParaRPr lang="en-US" b="1" baseline="0" dirty="0" smtClean="0"/>
          </a:p>
          <a:p>
            <a:r>
              <a:rPr lang="en-US" b="1" baseline="0" dirty="0" smtClean="0">
                <a:solidFill>
                  <a:schemeClr val="tx1"/>
                </a:solidFill>
              </a:rPr>
              <a:t>INFORMATION FOR FACILITATOR</a:t>
            </a:r>
            <a:endParaRPr lang="en-US" b="0" baseline="0" dirty="0" smtClean="0">
              <a:solidFill>
                <a:schemeClr val="tx1"/>
              </a:solidFill>
            </a:endParaRPr>
          </a:p>
          <a:p>
            <a:r>
              <a:rPr lang="en-US" dirty="0" smtClean="0"/>
              <a:t>A question such as this</a:t>
            </a:r>
            <a:r>
              <a:rPr lang="en-US" b="1" baseline="0" dirty="0" smtClean="0"/>
              <a:t> asks us to explore the idea of IT DEPENDS</a:t>
            </a:r>
            <a:r>
              <a:rPr lang="en-US" baseline="0" dirty="0" smtClean="0"/>
              <a:t>.  This questions asks you to bring together your knowledge</a:t>
            </a:r>
            <a:r>
              <a:rPr lang="en-US" b="1" baseline="0" dirty="0" smtClean="0"/>
              <a:t> and </a:t>
            </a:r>
            <a:r>
              <a:rPr lang="en-US" baseline="0" dirty="0" smtClean="0"/>
              <a:t>your thinking to solve a problem – it is the same content but requires different thinking.</a:t>
            </a:r>
          </a:p>
          <a:p>
            <a:r>
              <a:rPr lang="en-US" baseline="0" dirty="0" smtClean="0"/>
              <a:t>It is the idea of </a:t>
            </a:r>
            <a:r>
              <a:rPr lang="en-US" b="1" baseline="0" dirty="0" smtClean="0"/>
              <a:t>“low floor, high ceiling” </a:t>
            </a:r>
            <a:r>
              <a:rPr lang="en-US" baseline="0" dirty="0" smtClean="0"/>
              <a:t>– everyone can enter the task and then an element of challenge is added.</a:t>
            </a:r>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8</a:t>
            </a:fld>
            <a:endParaRPr lang="en-AU"/>
          </a:p>
        </p:txBody>
      </p:sp>
    </p:spTree>
    <p:extLst>
      <p:ext uri="{BB962C8B-B14F-4D97-AF65-F5344CB8AC3E}">
        <p14:creationId xmlns:p14="http://schemas.microsoft.com/office/powerpoint/2010/main" val="394211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solidFill>
              </a:rPr>
              <a:t>INFORMATION FOR FACILITATOR</a:t>
            </a:r>
          </a:p>
          <a:p>
            <a:r>
              <a:rPr lang="en-US" b="1" baseline="0" dirty="0" smtClean="0">
                <a:solidFill>
                  <a:schemeClr val="tx1"/>
                </a:solidFill>
              </a:rPr>
              <a:t>Four options are provided for this activity. Select the one most appropriate for your group.</a:t>
            </a:r>
            <a:endParaRPr lang="en-US" b="0" baseline="0" dirty="0" smtClean="0">
              <a:solidFill>
                <a:schemeClr val="tx1"/>
              </a:solidFill>
            </a:endParaRPr>
          </a:p>
          <a:p>
            <a:pPr defTabSz="453625">
              <a:defRPr/>
            </a:pPr>
            <a:endParaRPr lang="en-US" b="1" dirty="0" smtClean="0"/>
          </a:p>
          <a:p>
            <a:pPr defTabSz="453625">
              <a:defRPr/>
            </a:pPr>
            <a:endParaRPr lang="en-US" b="1" dirty="0" smtClean="0"/>
          </a:p>
          <a:p>
            <a:pPr defTabSz="453625">
              <a:defRPr/>
            </a:pPr>
            <a:r>
              <a:rPr lang="en-US" b="1" dirty="0" smtClean="0"/>
              <a:t>ACTIVITY</a:t>
            </a:r>
          </a:p>
          <a:p>
            <a:pPr defTabSz="453625">
              <a:defRPr/>
            </a:pPr>
            <a:r>
              <a:rPr lang="en-US" b="1" dirty="0" smtClean="0"/>
              <a:t>option 4, part a</a:t>
            </a:r>
          </a:p>
          <a:p>
            <a:pPr defTabSz="453625">
              <a:defRPr/>
            </a:pPr>
            <a:r>
              <a:rPr lang="en-AU" b="0" i="0" baseline="0" dirty="0" smtClean="0"/>
              <a:t>Ask participants to respond to the question on the screen by working out how many more leap years there will be in the 21</a:t>
            </a:r>
            <a:r>
              <a:rPr lang="en-AU" b="0" i="0" baseline="30000" dirty="0" smtClean="0"/>
              <a:t>st</a:t>
            </a:r>
            <a:r>
              <a:rPr lang="en-AU" b="0" i="0" baseline="0" dirty="0" smtClean="0"/>
              <a:t> century.</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1F8ED96F-8935-483C-8A53-3C72017A7EDC}" type="slidenum">
              <a:rPr lang="en-AU" smtClean="0"/>
              <a:t>9</a:t>
            </a:fld>
            <a:endParaRPr lang="en-AU"/>
          </a:p>
        </p:txBody>
      </p:sp>
    </p:spTree>
    <p:extLst>
      <p:ext uri="{BB962C8B-B14F-4D97-AF65-F5344CB8AC3E}">
        <p14:creationId xmlns:p14="http://schemas.microsoft.com/office/powerpoint/2010/main" val="372726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A191DDF-2E40-4250-853C-B8E959CF8E99}" type="datetimeFigureOut">
              <a:rPr lang="en-AU" smtClean="0"/>
              <a:t>22/09/2016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204050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A191DDF-2E40-4250-853C-B8E959CF8E99}" type="datetimeFigureOut">
              <a:rPr lang="en-AU" smtClean="0"/>
              <a:t>22/09/2016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354440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A191DDF-2E40-4250-853C-B8E959CF8E99}" type="datetimeFigureOut">
              <a:rPr lang="en-AU" smtClean="0"/>
              <a:t>22/09/2016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115244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A191DDF-2E40-4250-853C-B8E959CF8E99}" type="datetimeFigureOut">
              <a:rPr lang="en-AU" smtClean="0"/>
              <a:t>22/09/2016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173152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91DDF-2E40-4250-853C-B8E959CF8E99}" type="datetimeFigureOut">
              <a:rPr lang="en-AU" smtClean="0"/>
              <a:t>22/09/2016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311453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A191DDF-2E40-4250-853C-B8E959CF8E99}" type="datetimeFigureOut">
              <a:rPr lang="en-AU" smtClean="0"/>
              <a:t>22/09/2016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384073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A191DDF-2E40-4250-853C-B8E959CF8E99}" type="datetimeFigureOut">
              <a:rPr lang="en-AU" smtClean="0"/>
              <a:t>22/09/2016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12011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A191DDF-2E40-4250-853C-B8E959CF8E99}" type="datetimeFigureOut">
              <a:rPr lang="en-AU" smtClean="0"/>
              <a:t>22/09/2016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174400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91DDF-2E40-4250-853C-B8E959CF8E99}" type="datetimeFigureOut">
              <a:rPr lang="en-AU" smtClean="0"/>
              <a:t>22/09/2016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233050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91DDF-2E40-4250-853C-B8E959CF8E99}" type="datetimeFigureOut">
              <a:rPr lang="en-AU" smtClean="0"/>
              <a:t>22/09/2016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240529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91DDF-2E40-4250-853C-B8E959CF8E99}" type="datetimeFigureOut">
              <a:rPr lang="en-AU" smtClean="0"/>
              <a:t>22/09/2016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54240D-4E06-414B-BADF-EF3A03A14D84}" type="slidenum">
              <a:rPr lang="en-AU" smtClean="0"/>
              <a:t>‹#›</a:t>
            </a:fld>
            <a:endParaRPr lang="en-AU"/>
          </a:p>
        </p:txBody>
      </p:sp>
    </p:spTree>
    <p:extLst>
      <p:ext uri="{BB962C8B-B14F-4D97-AF65-F5344CB8AC3E}">
        <p14:creationId xmlns:p14="http://schemas.microsoft.com/office/powerpoint/2010/main" val="371638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91DDF-2E40-4250-853C-B8E959CF8E99}" type="datetimeFigureOut">
              <a:rPr lang="en-AU" smtClean="0"/>
              <a:t>22/09/2016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4240D-4E06-414B-BADF-EF3A03A14D84}" type="slidenum">
              <a:rPr lang="en-AU" smtClean="0"/>
              <a:t>‹#›</a:t>
            </a:fld>
            <a:endParaRPr lang="en-AU"/>
          </a:p>
        </p:txBody>
      </p:sp>
    </p:spTree>
    <p:extLst>
      <p:ext uri="{BB962C8B-B14F-4D97-AF65-F5344CB8AC3E}">
        <p14:creationId xmlns:p14="http://schemas.microsoft.com/office/powerpoint/2010/main" val="417848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2" y="0"/>
            <a:ext cx="9118796" cy="6858000"/>
          </a:xfrm>
          <a:prstGeom prst="rect">
            <a:avLst/>
          </a:prstGeom>
        </p:spPr>
      </p:pic>
    </p:spTree>
    <p:extLst>
      <p:ext uri="{BB962C8B-B14F-4D97-AF65-F5344CB8AC3E}">
        <p14:creationId xmlns:p14="http://schemas.microsoft.com/office/powerpoint/2010/main" val="2377988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79285" cy="6858000"/>
          </a:xfrm>
        </p:spPr>
      </p:pic>
    </p:spTree>
    <p:extLst>
      <p:ext uri="{BB962C8B-B14F-4D97-AF65-F5344CB8AC3E}">
        <p14:creationId xmlns:p14="http://schemas.microsoft.com/office/powerpoint/2010/main" val="310438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95" y="0"/>
            <a:ext cx="9176495" cy="6867278"/>
          </a:xfrm>
        </p:spPr>
      </p:pic>
    </p:spTree>
    <p:extLst>
      <p:ext uri="{BB962C8B-B14F-4D97-AF65-F5344CB8AC3E}">
        <p14:creationId xmlns:p14="http://schemas.microsoft.com/office/powerpoint/2010/main" val="3893785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13627" y="-54768"/>
            <a:ext cx="9257627" cy="6912768"/>
          </a:xfrm>
        </p:spPr>
      </p:pic>
    </p:spTree>
    <p:extLst>
      <p:ext uri="{BB962C8B-B14F-4D97-AF65-F5344CB8AC3E}">
        <p14:creationId xmlns:p14="http://schemas.microsoft.com/office/powerpoint/2010/main" val="2500149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63" y="0"/>
            <a:ext cx="9241057" cy="6892670"/>
          </a:xfrm>
        </p:spPr>
      </p:pic>
    </p:spTree>
    <p:extLst>
      <p:ext uri="{BB962C8B-B14F-4D97-AF65-F5344CB8AC3E}">
        <p14:creationId xmlns:p14="http://schemas.microsoft.com/office/powerpoint/2010/main" val="2768530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0" y="0"/>
            <a:ext cx="9108868" cy="6858000"/>
          </a:xfrm>
        </p:spPr>
      </p:pic>
    </p:spTree>
    <p:extLst>
      <p:ext uri="{BB962C8B-B14F-4D97-AF65-F5344CB8AC3E}">
        <p14:creationId xmlns:p14="http://schemas.microsoft.com/office/powerpoint/2010/main" val="6221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99570" cy="6858000"/>
          </a:xfrm>
        </p:spPr>
      </p:pic>
    </p:spTree>
    <p:extLst>
      <p:ext uri="{BB962C8B-B14F-4D97-AF65-F5344CB8AC3E}">
        <p14:creationId xmlns:p14="http://schemas.microsoft.com/office/powerpoint/2010/main" val="381670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124"/>
            <a:ext cx="9144000" cy="6807117"/>
          </a:xfrm>
        </p:spPr>
      </p:pic>
    </p:spTree>
    <p:extLst>
      <p:ext uri="{BB962C8B-B14F-4D97-AF65-F5344CB8AC3E}">
        <p14:creationId xmlns:p14="http://schemas.microsoft.com/office/powerpoint/2010/main" val="96205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309" y="-13801"/>
            <a:ext cx="9291309" cy="6945484"/>
          </a:xfrm>
        </p:spPr>
      </p:pic>
    </p:spTree>
    <p:extLst>
      <p:ext uri="{BB962C8B-B14F-4D97-AF65-F5344CB8AC3E}">
        <p14:creationId xmlns:p14="http://schemas.microsoft.com/office/powerpoint/2010/main" val="395082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60" y="0"/>
            <a:ext cx="9138964" cy="6858000"/>
          </a:xfrm>
        </p:spPr>
      </p:pic>
    </p:spTree>
    <p:extLst>
      <p:ext uri="{BB962C8B-B14F-4D97-AF65-F5344CB8AC3E}">
        <p14:creationId xmlns:p14="http://schemas.microsoft.com/office/powerpoint/2010/main" val="100299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75" y="0"/>
            <a:ext cx="9308948" cy="6956647"/>
          </a:xfrm>
        </p:spPr>
      </p:pic>
    </p:spTree>
    <p:extLst>
      <p:ext uri="{BB962C8B-B14F-4D97-AF65-F5344CB8AC3E}">
        <p14:creationId xmlns:p14="http://schemas.microsoft.com/office/powerpoint/2010/main" val="274893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74962"/>
          </a:xfrm>
        </p:spPr>
      </p:pic>
    </p:spTree>
    <p:extLst>
      <p:ext uri="{BB962C8B-B14F-4D97-AF65-F5344CB8AC3E}">
        <p14:creationId xmlns:p14="http://schemas.microsoft.com/office/powerpoint/2010/main" val="62451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10" y="27268"/>
            <a:ext cx="9131090" cy="6865368"/>
          </a:xfrm>
        </p:spPr>
      </p:pic>
    </p:spTree>
    <p:extLst>
      <p:ext uri="{BB962C8B-B14F-4D97-AF65-F5344CB8AC3E}">
        <p14:creationId xmlns:p14="http://schemas.microsoft.com/office/powerpoint/2010/main" val="390175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227"/>
            <a:ext cx="9144000" cy="6831464"/>
          </a:xfrm>
        </p:spPr>
      </p:pic>
    </p:spTree>
    <p:extLst>
      <p:ext uri="{BB962C8B-B14F-4D97-AF65-F5344CB8AC3E}">
        <p14:creationId xmlns:p14="http://schemas.microsoft.com/office/powerpoint/2010/main" val="385543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70"/>
            <a:ext cx="9144000" cy="6842860"/>
          </a:xfrm>
          <a:prstGeom prst="rect">
            <a:avLst/>
          </a:prstGeom>
        </p:spPr>
      </p:pic>
    </p:spTree>
    <p:extLst>
      <p:ext uri="{BB962C8B-B14F-4D97-AF65-F5344CB8AC3E}">
        <p14:creationId xmlns:p14="http://schemas.microsoft.com/office/powerpoint/2010/main" val="216416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 y="0"/>
            <a:ext cx="9141480" cy="6858000"/>
          </a:xfrm>
          <a:prstGeom prst="rect">
            <a:avLst/>
          </a:prstGeom>
        </p:spPr>
      </p:pic>
    </p:spTree>
    <p:extLst>
      <p:ext uri="{BB962C8B-B14F-4D97-AF65-F5344CB8AC3E}">
        <p14:creationId xmlns:p14="http://schemas.microsoft.com/office/powerpoint/2010/main" val="224250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 y="0"/>
            <a:ext cx="9121366" cy="6858000"/>
          </a:xfrm>
          <a:prstGeom prst="rect">
            <a:avLst/>
          </a:prstGeom>
        </p:spPr>
      </p:pic>
    </p:spTree>
    <p:extLst>
      <p:ext uri="{BB962C8B-B14F-4D97-AF65-F5344CB8AC3E}">
        <p14:creationId xmlns:p14="http://schemas.microsoft.com/office/powerpoint/2010/main" val="4240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54"/>
            <a:ext cx="9144000" cy="6835291"/>
          </a:xfrm>
          <a:prstGeom prst="rect">
            <a:avLst/>
          </a:prstGeom>
        </p:spPr>
      </p:pic>
    </p:spTree>
    <p:extLst>
      <p:ext uri="{BB962C8B-B14F-4D97-AF65-F5344CB8AC3E}">
        <p14:creationId xmlns:p14="http://schemas.microsoft.com/office/powerpoint/2010/main" val="489455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6"/>
            <a:ext cx="9144000" cy="6852328"/>
          </a:xfrm>
          <a:prstGeom prst="rect">
            <a:avLst/>
          </a:prstGeom>
        </p:spPr>
      </p:pic>
    </p:spTree>
    <p:extLst>
      <p:ext uri="{BB962C8B-B14F-4D97-AF65-F5344CB8AC3E}">
        <p14:creationId xmlns:p14="http://schemas.microsoft.com/office/powerpoint/2010/main" val="156766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54"/>
            <a:ext cx="9144000" cy="6835291"/>
          </a:xfrm>
          <a:prstGeom prst="rect">
            <a:avLst/>
          </a:prstGeom>
        </p:spPr>
      </p:pic>
    </p:spTree>
    <p:extLst>
      <p:ext uri="{BB962C8B-B14F-4D97-AF65-F5344CB8AC3E}">
        <p14:creationId xmlns:p14="http://schemas.microsoft.com/office/powerpoint/2010/main" val="49308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23"/>
            <a:ext cx="9144000" cy="6820153"/>
          </a:xfrm>
          <a:prstGeom prst="rect">
            <a:avLst/>
          </a:prstGeom>
        </p:spPr>
      </p:pic>
    </p:spTree>
    <p:extLst>
      <p:ext uri="{BB962C8B-B14F-4D97-AF65-F5344CB8AC3E}">
        <p14:creationId xmlns:p14="http://schemas.microsoft.com/office/powerpoint/2010/main" val="2047390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 y="0"/>
            <a:ext cx="9126299" cy="6858000"/>
          </a:xfrm>
          <a:prstGeom prst="rect">
            <a:avLst/>
          </a:prstGeom>
        </p:spPr>
      </p:pic>
    </p:spTree>
    <p:extLst>
      <p:ext uri="{BB962C8B-B14F-4D97-AF65-F5344CB8AC3E}">
        <p14:creationId xmlns:p14="http://schemas.microsoft.com/office/powerpoint/2010/main" val="187305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06" y="-1"/>
            <a:ext cx="9168705" cy="6893537"/>
          </a:xfrm>
        </p:spPr>
      </p:pic>
    </p:spTree>
    <p:extLst>
      <p:ext uri="{BB962C8B-B14F-4D97-AF65-F5344CB8AC3E}">
        <p14:creationId xmlns:p14="http://schemas.microsoft.com/office/powerpoint/2010/main" val="2978909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spTree>
    <p:extLst>
      <p:ext uri="{BB962C8B-B14F-4D97-AF65-F5344CB8AC3E}">
        <p14:creationId xmlns:p14="http://schemas.microsoft.com/office/powerpoint/2010/main" val="343866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 y="0"/>
            <a:ext cx="9133886" cy="6858000"/>
          </a:xfrm>
          <a:prstGeom prst="rect">
            <a:avLst/>
          </a:prstGeom>
        </p:spPr>
      </p:pic>
    </p:spTree>
    <p:extLst>
      <p:ext uri="{BB962C8B-B14F-4D97-AF65-F5344CB8AC3E}">
        <p14:creationId xmlns:p14="http://schemas.microsoft.com/office/powerpoint/2010/main" val="680627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70"/>
            <a:ext cx="9144000" cy="6842860"/>
          </a:xfrm>
          <a:prstGeom prst="rect">
            <a:avLst/>
          </a:prstGeom>
        </p:spPr>
      </p:pic>
    </p:spTree>
    <p:extLst>
      <p:ext uri="{BB962C8B-B14F-4D97-AF65-F5344CB8AC3E}">
        <p14:creationId xmlns:p14="http://schemas.microsoft.com/office/powerpoint/2010/main" val="300178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9"/>
            <a:ext cx="9144000" cy="6827621"/>
          </a:xfrm>
          <a:prstGeom prst="rect">
            <a:avLst/>
          </a:prstGeom>
        </p:spPr>
      </p:pic>
    </p:spTree>
    <p:extLst>
      <p:ext uri="{BB962C8B-B14F-4D97-AF65-F5344CB8AC3E}">
        <p14:creationId xmlns:p14="http://schemas.microsoft.com/office/powerpoint/2010/main" val="210493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60"/>
            <a:ext cx="9144000" cy="6808879"/>
          </a:xfrm>
          <a:prstGeom prst="rect">
            <a:avLst/>
          </a:prstGeom>
        </p:spPr>
      </p:pic>
    </p:spTree>
    <p:extLst>
      <p:ext uri="{BB962C8B-B14F-4D97-AF65-F5344CB8AC3E}">
        <p14:creationId xmlns:p14="http://schemas.microsoft.com/office/powerpoint/2010/main" val="273853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41"/>
            <a:ext cx="9144000" cy="6808717"/>
          </a:xfrm>
          <a:prstGeom prst="rect">
            <a:avLst/>
          </a:prstGeom>
        </p:spPr>
      </p:pic>
    </p:spTree>
    <p:extLst>
      <p:ext uri="{BB962C8B-B14F-4D97-AF65-F5344CB8AC3E}">
        <p14:creationId xmlns:p14="http://schemas.microsoft.com/office/powerpoint/2010/main" val="771603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0"/>
            <a:ext cx="9144000" cy="6848499"/>
          </a:xfrm>
          <a:prstGeom prst="rect">
            <a:avLst/>
          </a:prstGeom>
        </p:spPr>
      </p:pic>
    </p:spTree>
    <p:extLst>
      <p:ext uri="{BB962C8B-B14F-4D97-AF65-F5344CB8AC3E}">
        <p14:creationId xmlns:p14="http://schemas.microsoft.com/office/powerpoint/2010/main" val="998637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 y="0"/>
            <a:ext cx="9123792" cy="6858000"/>
          </a:xfrm>
          <a:prstGeom prst="rect">
            <a:avLst/>
          </a:prstGeom>
        </p:spPr>
      </p:pic>
    </p:spTree>
    <p:extLst>
      <p:ext uri="{BB962C8B-B14F-4D97-AF65-F5344CB8AC3E}">
        <p14:creationId xmlns:p14="http://schemas.microsoft.com/office/powerpoint/2010/main" val="25446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969"/>
            <a:ext cx="9144000" cy="6897709"/>
          </a:xfrm>
        </p:spPr>
      </p:pic>
    </p:spTree>
    <p:extLst>
      <p:ext uri="{BB962C8B-B14F-4D97-AF65-F5344CB8AC3E}">
        <p14:creationId xmlns:p14="http://schemas.microsoft.com/office/powerpoint/2010/main" val="279794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46665"/>
          </a:xfrm>
        </p:spPr>
      </p:pic>
    </p:spTree>
    <p:extLst>
      <p:ext uri="{BB962C8B-B14F-4D97-AF65-F5344CB8AC3E}">
        <p14:creationId xmlns:p14="http://schemas.microsoft.com/office/powerpoint/2010/main" val="96024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252520" cy="6947023"/>
          </a:xfrm>
        </p:spPr>
      </p:pic>
    </p:spTree>
    <p:extLst>
      <p:ext uri="{BB962C8B-B14F-4D97-AF65-F5344CB8AC3E}">
        <p14:creationId xmlns:p14="http://schemas.microsoft.com/office/powerpoint/2010/main" val="668534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71" y="0"/>
            <a:ext cx="9125529" cy="6868678"/>
          </a:xfrm>
        </p:spPr>
      </p:pic>
    </p:spTree>
    <p:extLst>
      <p:ext uri="{BB962C8B-B14F-4D97-AF65-F5344CB8AC3E}">
        <p14:creationId xmlns:p14="http://schemas.microsoft.com/office/powerpoint/2010/main" val="299200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54" y="5564"/>
            <a:ext cx="9168154" cy="6878004"/>
          </a:xfrm>
        </p:spPr>
      </p:pic>
    </p:spTree>
    <p:extLst>
      <p:ext uri="{BB962C8B-B14F-4D97-AF65-F5344CB8AC3E}">
        <p14:creationId xmlns:p14="http://schemas.microsoft.com/office/powerpoint/2010/main" val="1016855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38" y="0"/>
            <a:ext cx="9159138" cy="6858000"/>
          </a:xfrm>
        </p:spPr>
      </p:pic>
    </p:spTree>
    <p:extLst>
      <p:ext uri="{BB962C8B-B14F-4D97-AF65-F5344CB8AC3E}">
        <p14:creationId xmlns:p14="http://schemas.microsoft.com/office/powerpoint/2010/main" val="3402428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3855</Words>
  <Application>Microsoft Office PowerPoint</Application>
  <PresentationFormat>On-screen Show (4:3)</PresentationFormat>
  <Paragraphs>390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Dimitriadis</dc:creator>
  <cp:lastModifiedBy>Jane Leaker</cp:lastModifiedBy>
  <cp:revision>13</cp:revision>
  <dcterms:created xsi:type="dcterms:W3CDTF">2015-04-30T23:40:39Z</dcterms:created>
  <dcterms:modified xsi:type="dcterms:W3CDTF">2016-09-22T04:26:51Z</dcterms:modified>
</cp:coreProperties>
</file>