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57" r:id="rId4"/>
    <p:sldId id="260" r:id="rId5"/>
    <p:sldId id="261" r:id="rId6"/>
    <p:sldId id="262" r:id="rId7"/>
    <p:sldId id="263" r:id="rId8"/>
    <p:sldId id="282" r:id="rId9"/>
    <p:sldId id="281" r:id="rId10"/>
    <p:sldId id="280" r:id="rId11"/>
    <p:sldId id="279" r:id="rId12"/>
    <p:sldId id="278" r:id="rId13"/>
    <p:sldId id="277" r:id="rId14"/>
    <p:sldId id="276" r:id="rId15"/>
    <p:sldId id="275" r:id="rId16"/>
    <p:sldId id="274" r:id="rId17"/>
    <p:sldId id="273" r:id="rId18"/>
    <p:sldId id="272" r:id="rId19"/>
    <p:sldId id="271" r:id="rId20"/>
    <p:sldId id="270" r:id="rId21"/>
    <p:sldId id="269" r:id="rId22"/>
    <p:sldId id="268" r:id="rId23"/>
    <p:sldId id="267" r:id="rId24"/>
    <p:sldId id="266" r:id="rId25"/>
    <p:sldId id="265" r:id="rId26"/>
    <p:sldId id="264" r:id="rId27"/>
    <p:sldId id="258" r:id="rId2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629" autoAdjust="0"/>
  </p:normalViewPr>
  <p:slideViewPr>
    <p:cSldViewPr>
      <p:cViewPr varScale="1">
        <p:scale>
          <a:sx n="51" d="100"/>
          <a:sy n="51"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6715664A-47CC-43BF-A002-4DAD015EEF00}" type="datetimeFigureOut">
              <a:rPr lang="en-AU" smtClean="0"/>
              <a:t>6/05/2015</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54451EA-E71B-4370-BCBA-0222C50DFBF5}" type="slidenum">
              <a:rPr lang="en-AU" smtClean="0"/>
              <a:t>‹#›</a:t>
            </a:fld>
            <a:endParaRPr lang="en-AU"/>
          </a:p>
        </p:txBody>
      </p:sp>
    </p:spTree>
    <p:extLst>
      <p:ext uri="{BB962C8B-B14F-4D97-AF65-F5344CB8AC3E}">
        <p14:creationId xmlns:p14="http://schemas.microsoft.com/office/powerpoint/2010/main" val="106193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a:t>
            </a:fld>
            <a:endParaRPr lang="en-AU"/>
          </a:p>
        </p:txBody>
      </p:sp>
    </p:spTree>
    <p:extLst>
      <p:ext uri="{BB962C8B-B14F-4D97-AF65-F5344CB8AC3E}">
        <p14:creationId xmlns:p14="http://schemas.microsoft.com/office/powerpoint/2010/main" val="210626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10</a:t>
            </a:fld>
            <a:endParaRPr lang="en-AU"/>
          </a:p>
        </p:txBody>
      </p:sp>
    </p:spTree>
    <p:extLst>
      <p:ext uri="{BB962C8B-B14F-4D97-AF65-F5344CB8AC3E}">
        <p14:creationId xmlns:p14="http://schemas.microsoft.com/office/powerpoint/2010/main" val="341999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11</a:t>
            </a:fld>
            <a:endParaRPr lang="en-AU"/>
          </a:p>
        </p:txBody>
      </p:sp>
    </p:spTree>
    <p:extLst>
      <p:ext uri="{BB962C8B-B14F-4D97-AF65-F5344CB8AC3E}">
        <p14:creationId xmlns:p14="http://schemas.microsoft.com/office/powerpoint/2010/main" val="213673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12</a:t>
            </a:fld>
            <a:endParaRPr lang="en-AU"/>
          </a:p>
        </p:txBody>
      </p:sp>
    </p:spTree>
    <p:extLst>
      <p:ext uri="{BB962C8B-B14F-4D97-AF65-F5344CB8AC3E}">
        <p14:creationId xmlns:p14="http://schemas.microsoft.com/office/powerpoint/2010/main" val="92462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13</a:t>
            </a:fld>
            <a:endParaRPr lang="en-AU"/>
          </a:p>
        </p:txBody>
      </p:sp>
    </p:spTree>
    <p:extLst>
      <p:ext uri="{BB962C8B-B14F-4D97-AF65-F5344CB8AC3E}">
        <p14:creationId xmlns:p14="http://schemas.microsoft.com/office/powerpoint/2010/main" val="403592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14</a:t>
            </a:fld>
            <a:endParaRPr lang="en-AU"/>
          </a:p>
        </p:txBody>
      </p:sp>
    </p:spTree>
    <p:extLst>
      <p:ext uri="{BB962C8B-B14F-4D97-AF65-F5344CB8AC3E}">
        <p14:creationId xmlns:p14="http://schemas.microsoft.com/office/powerpoint/2010/main" val="75320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15</a:t>
            </a:fld>
            <a:endParaRPr lang="en-AU"/>
          </a:p>
        </p:txBody>
      </p:sp>
    </p:spTree>
    <p:extLst>
      <p:ext uri="{BB962C8B-B14F-4D97-AF65-F5344CB8AC3E}">
        <p14:creationId xmlns:p14="http://schemas.microsoft.com/office/powerpoint/2010/main" val="896402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16</a:t>
            </a:fld>
            <a:endParaRPr lang="en-AU"/>
          </a:p>
        </p:txBody>
      </p:sp>
    </p:spTree>
    <p:extLst>
      <p:ext uri="{BB962C8B-B14F-4D97-AF65-F5344CB8AC3E}">
        <p14:creationId xmlns:p14="http://schemas.microsoft.com/office/powerpoint/2010/main" val="217329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17</a:t>
            </a:fld>
            <a:endParaRPr lang="en-AU"/>
          </a:p>
        </p:txBody>
      </p:sp>
    </p:spTree>
    <p:extLst>
      <p:ext uri="{BB962C8B-B14F-4D97-AF65-F5344CB8AC3E}">
        <p14:creationId xmlns:p14="http://schemas.microsoft.com/office/powerpoint/2010/main" val="84551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18</a:t>
            </a:fld>
            <a:endParaRPr lang="en-AU"/>
          </a:p>
        </p:txBody>
      </p:sp>
    </p:spTree>
    <p:extLst>
      <p:ext uri="{BB962C8B-B14F-4D97-AF65-F5344CB8AC3E}">
        <p14:creationId xmlns:p14="http://schemas.microsoft.com/office/powerpoint/2010/main" val="214118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DISCUSSION</a:t>
            </a:r>
          </a:p>
          <a:p>
            <a:r>
              <a:rPr lang="en-AU" baseline="0" dirty="0" smtClean="0"/>
              <a:t>Ask participants to reflect on the questions activity as table groups.</a:t>
            </a:r>
          </a:p>
          <a:p>
            <a:pPr marL="342900" indent="-342900">
              <a:buFont typeface="+mj-lt"/>
              <a:buAutoNum type="arabicPeriod"/>
            </a:pPr>
            <a:r>
              <a:rPr lang="en-AU" sz="1200" b="0" dirty="0" smtClean="0">
                <a:solidFill>
                  <a:srgbClr val="7030A0"/>
                </a:solidFill>
                <a:latin typeface="+mn-lt"/>
              </a:rPr>
              <a:t>How did you respond to the questions? Why?</a:t>
            </a:r>
          </a:p>
          <a:p>
            <a:pPr marL="342900" indent="-342900">
              <a:buFont typeface="+mj-lt"/>
              <a:buAutoNum type="arabicPeriod"/>
            </a:pPr>
            <a:r>
              <a:rPr lang="en-AU" sz="1200" b="0" dirty="0" smtClean="0">
                <a:solidFill>
                  <a:srgbClr val="7030A0"/>
                </a:solidFill>
                <a:latin typeface="+mn-lt"/>
              </a:rPr>
              <a:t>When was it hard to choose which hand signal to use?</a:t>
            </a:r>
          </a:p>
          <a:p>
            <a:pPr marL="342900" indent="-342900">
              <a:buFont typeface="+mj-lt"/>
              <a:buAutoNum type="arabicPeriod"/>
            </a:pPr>
            <a:r>
              <a:rPr lang="en-AU" sz="1200" b="0" dirty="0" smtClean="0">
                <a:solidFill>
                  <a:srgbClr val="7030A0"/>
                </a:solidFill>
                <a:latin typeface="+mn-lt"/>
              </a:rPr>
              <a:t>What did you notice?</a:t>
            </a:r>
          </a:p>
          <a:p>
            <a:pPr marL="0" indent="0">
              <a:buFont typeface="+mj-lt"/>
              <a:buNone/>
            </a:pPr>
            <a:endParaRPr lang="en-AU" sz="1200" b="0" dirty="0" smtClean="0">
              <a:solidFill>
                <a:srgbClr val="7030A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SLIDE NOTES</a:t>
            </a:r>
          </a:p>
          <a:p>
            <a:r>
              <a:rPr lang="en-AU" b="0" baseline="0" dirty="0" smtClean="0"/>
              <a:t>Remind participants of the quote from Workshop 1.</a:t>
            </a:r>
          </a:p>
          <a:p>
            <a:pPr defTabSz="906179">
              <a:defRPr/>
            </a:pPr>
            <a:r>
              <a:rPr lang="en-US" sz="1200" dirty="0" smtClean="0"/>
              <a:t>When we are considering the challenge in a question or task, we are focussing on the student thinking that the question or task demands.</a:t>
            </a:r>
          </a:p>
          <a:p>
            <a:pPr defTabSz="906179">
              <a:defRPr/>
            </a:pPr>
            <a:r>
              <a:rPr lang="en-US" sz="1200" dirty="0" smtClean="0"/>
              <a:t>The quote by </a:t>
            </a:r>
            <a:r>
              <a:rPr lang="en-US" sz="1200" i="1" dirty="0" smtClean="0">
                <a:latin typeface="Helvetica CE 45 Light"/>
                <a:cs typeface="Helvetica CE 45 Light"/>
              </a:rPr>
              <a:t>Stein, Smith, Henningsen, Silver  </a:t>
            </a:r>
            <a:r>
              <a:rPr lang="en-US" sz="1200" dirty="0" smtClean="0"/>
              <a:t>highlights the fact that not all tasks have the same level and kinds of intellectual challenge.</a:t>
            </a:r>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19</a:t>
            </a:fld>
            <a:endParaRPr lang="en-AU"/>
          </a:p>
        </p:txBody>
      </p:sp>
    </p:spTree>
    <p:extLst>
      <p:ext uri="{BB962C8B-B14F-4D97-AF65-F5344CB8AC3E}">
        <p14:creationId xmlns:p14="http://schemas.microsoft.com/office/powerpoint/2010/main" val="345739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a:t>
            </a:r>
          </a:p>
          <a:p>
            <a:r>
              <a:rPr lang="en-AU" dirty="0" smtClean="0"/>
              <a:t>Page for facilitators that lists all the hand outs needed for the workshop and the meanings of icons used on the slides in this workshop.</a:t>
            </a:r>
          </a:p>
          <a:p>
            <a:endParaRPr lang="en-AU" b="1" dirty="0" smtClean="0"/>
          </a:p>
          <a:p>
            <a:r>
              <a:rPr lang="en-AU" b="1" dirty="0" smtClean="0"/>
              <a:t>SLIDE NOTES</a:t>
            </a:r>
          </a:p>
          <a:p>
            <a:r>
              <a:rPr lang="en-AU" dirty="0" smtClean="0"/>
              <a:t>This module consists of 4 workshops.</a:t>
            </a:r>
          </a:p>
          <a:p>
            <a:endParaRPr lang="en-AU" dirty="0" smtClean="0"/>
          </a:p>
          <a:p>
            <a:r>
              <a:rPr lang="en-AU" b="1" dirty="0" smtClean="0"/>
              <a:t>WORKSHOP</a:t>
            </a:r>
            <a:r>
              <a:rPr lang="en-AU" b="1" baseline="0" dirty="0" smtClean="0"/>
              <a:t> 2</a:t>
            </a:r>
          </a:p>
          <a:p>
            <a:pPr defTabSz="453634">
              <a:defRPr/>
            </a:pPr>
            <a:r>
              <a:rPr lang="en-AU" baseline="0" dirty="0" smtClean="0"/>
              <a:t>In this workshop participants will:</a:t>
            </a:r>
          </a:p>
          <a:p>
            <a:pPr marL="171432" indent="-171432" defTabSz="453634">
              <a:buFont typeface="Arial" panose="020B0604020202020204" pitchFamily="34" charset="0"/>
              <a:buChar char="•"/>
              <a:defRPr/>
            </a:pPr>
            <a:r>
              <a:rPr lang="en-AU" baseline="0" dirty="0" smtClean="0"/>
              <a:t>clarify why identifying and increasing the intellectual challenge of tasks are important </a:t>
            </a:r>
          </a:p>
          <a:p>
            <a:pPr marL="171432" indent="-171432" defTabSz="453634">
              <a:buFont typeface="Arial" panose="020B0604020202020204" pitchFamily="34" charset="0"/>
              <a:buChar char="•"/>
              <a:defRPr/>
            </a:pPr>
            <a:r>
              <a:rPr lang="en-AU" baseline="0" dirty="0" smtClean="0"/>
              <a:t>develop some effective strategies and build onto current practice</a:t>
            </a:r>
          </a:p>
          <a:p>
            <a:pPr marL="171432" indent="-171432" defTabSz="453634">
              <a:buFont typeface="Arial" panose="020B0604020202020204" pitchFamily="34" charset="0"/>
              <a:buChar char="•"/>
              <a:defRPr/>
            </a:pPr>
            <a:r>
              <a:rPr lang="en-AU" baseline="0" dirty="0" smtClean="0"/>
              <a:t>identify and increase the intellectual challenge of a task by using a particular strategy.</a:t>
            </a:r>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a:t>
            </a:fld>
            <a:endParaRPr lang="en-AU"/>
          </a:p>
        </p:txBody>
      </p:sp>
    </p:spTree>
    <p:extLst>
      <p:ext uri="{BB962C8B-B14F-4D97-AF65-F5344CB8AC3E}">
        <p14:creationId xmlns:p14="http://schemas.microsoft.com/office/powerpoint/2010/main" val="334654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a:t>
            </a:r>
            <a:r>
              <a:rPr lang="en-AU" b="1" baseline="0" dirty="0" smtClean="0"/>
              <a:t> NOTES</a:t>
            </a:r>
            <a:endParaRPr lang="en-AU" b="1" dirty="0" smtClean="0"/>
          </a:p>
          <a:p>
            <a:r>
              <a:rPr lang="en-AU" dirty="0" smtClean="0"/>
              <a:t>An example of how each </a:t>
            </a:r>
            <a:r>
              <a:rPr lang="en-AU" baseline="0" dirty="0" smtClean="0"/>
              <a:t>‘closed to open’ technique might be used has been provided.</a:t>
            </a:r>
          </a:p>
          <a:p>
            <a:r>
              <a:rPr lang="en-AU" b="1" baseline="0" dirty="0" smtClean="0"/>
              <a:t>Different perspectives</a:t>
            </a:r>
            <a:r>
              <a:rPr lang="en-AU" baseline="0" dirty="0" smtClean="0"/>
              <a:t>: our thinking can change beyond one point of view, eg how would somebody else respond to this question?</a:t>
            </a:r>
          </a:p>
          <a:p>
            <a:r>
              <a:rPr lang="en-AU" b="1" baseline="0" dirty="0" smtClean="0"/>
              <a:t>Many solutions</a:t>
            </a:r>
            <a:r>
              <a:rPr lang="en-AU" baseline="0" dirty="0" smtClean="0"/>
              <a:t>: open ended solution but thinking stretched by adding constraints, eg how many ways can you solve the problem that meet this criteria?</a:t>
            </a:r>
          </a:p>
          <a:p>
            <a:r>
              <a:rPr lang="en-AU" b="1" baseline="0" dirty="0" smtClean="0"/>
              <a:t>Many pathways</a:t>
            </a:r>
            <a:r>
              <a:rPr lang="en-AU" baseline="0" dirty="0" smtClean="0"/>
              <a:t>: there are many possible ways to complete a task, eg how can you solve this problem in more than one way?</a:t>
            </a:r>
          </a:p>
          <a:p>
            <a:r>
              <a:rPr lang="en-AU" b="1" baseline="0" dirty="0" smtClean="0"/>
              <a:t>Many entry points</a:t>
            </a:r>
            <a:r>
              <a:rPr lang="en-AU" baseline="0" dirty="0" smtClean="0"/>
              <a:t>: thinking does not have to be linear. Have students work backwards by providing the outcome first, eg if this is the answer, what might the question be?</a:t>
            </a:r>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20</a:t>
            </a:fld>
            <a:endParaRPr lang="en-AU"/>
          </a:p>
        </p:txBody>
      </p:sp>
    </p:spTree>
    <p:extLst>
      <p:ext uri="{BB962C8B-B14F-4D97-AF65-F5344CB8AC3E}">
        <p14:creationId xmlns:p14="http://schemas.microsoft.com/office/powerpoint/2010/main" val="136998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t>HANDOUTS</a:t>
            </a:r>
          </a:p>
          <a:p>
            <a:pPr marL="0" marR="0" indent="0" algn="l" defTabSz="457694" rtl="0" eaLnBrk="1" fontAlgn="auto" latinLnBrk="0" hangingPunct="1">
              <a:lnSpc>
                <a:spcPct val="100000"/>
              </a:lnSpc>
              <a:spcBef>
                <a:spcPts val="0"/>
              </a:spcBef>
              <a:spcAft>
                <a:spcPts val="0"/>
              </a:spcAft>
              <a:buClrTx/>
              <a:buSzTx/>
              <a:buFontTx/>
              <a:buNone/>
              <a:tabLst/>
              <a:defRPr/>
            </a:pPr>
            <a:r>
              <a:rPr lang="en-US" sz="1200" b="0" dirty="0" smtClean="0"/>
              <a:t>Handout 3:</a:t>
            </a:r>
            <a:r>
              <a:rPr lang="en-US" sz="1200" b="0" baseline="0" dirty="0" smtClean="0"/>
              <a:t> A3 technique and example signs (one placed in each corner of the room)</a:t>
            </a:r>
          </a:p>
          <a:p>
            <a:endParaRPr lang="en-AU" u="none" dirty="0" smtClean="0">
              <a:latin typeface="Arial" panose="020B0604020202020204" pitchFamily="34" charset="0"/>
              <a:cs typeface="Arial" panose="020B0604020202020204" pitchFamily="34" charset="0"/>
            </a:endParaRPr>
          </a:p>
          <a:p>
            <a:r>
              <a:rPr lang="en-AU" b="1" u="none" dirty="0" smtClean="0">
                <a:latin typeface="Arial" panose="020B0604020202020204" pitchFamily="34" charset="0"/>
                <a:cs typeface="Arial" panose="020B0604020202020204" pitchFamily="34" charset="0"/>
              </a:rPr>
              <a:t>SLIDE</a:t>
            </a:r>
            <a:r>
              <a:rPr lang="en-AU" b="1" u="none" baseline="0" dirty="0" smtClean="0">
                <a:latin typeface="Arial" panose="020B0604020202020204" pitchFamily="34" charset="0"/>
                <a:cs typeface="Arial" panose="020B0604020202020204" pitchFamily="34" charset="0"/>
              </a:rPr>
              <a:t> NOTES</a:t>
            </a:r>
            <a:endParaRPr lang="en-AU" b="1" u="none"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The four ‘closed to open’ techniques and examples have been placed</a:t>
            </a:r>
            <a:r>
              <a:rPr lang="en-AU" baseline="0" dirty="0" smtClean="0">
                <a:latin typeface="Arial" panose="020B0604020202020204" pitchFamily="34" charset="0"/>
                <a:cs typeface="Arial" panose="020B0604020202020204" pitchFamily="34" charset="0"/>
              </a:rPr>
              <a:t> in the four corners of the room.</a:t>
            </a:r>
          </a:p>
          <a:p>
            <a:r>
              <a:rPr lang="en-AU" baseline="0" dirty="0" smtClean="0">
                <a:latin typeface="Arial" panose="020B0604020202020204" pitchFamily="34" charset="0"/>
                <a:cs typeface="Arial" panose="020B0604020202020204" pitchFamily="34" charset="0"/>
              </a:rPr>
              <a:t>The next slide will outline an activity where you will have a go at using these techniques and examples.</a:t>
            </a:r>
            <a:endParaRPr lang="en-AU"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21</a:t>
            </a:fld>
            <a:endParaRPr lang="en-AU"/>
          </a:p>
        </p:txBody>
      </p:sp>
    </p:spTree>
    <p:extLst>
      <p:ext uri="{BB962C8B-B14F-4D97-AF65-F5344CB8AC3E}">
        <p14:creationId xmlns:p14="http://schemas.microsoft.com/office/powerpoint/2010/main" val="7053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MATERIALS</a:t>
            </a:r>
          </a:p>
          <a:p>
            <a:r>
              <a:rPr lang="en-US" b="0" i="0" baseline="0" dirty="0" smtClean="0"/>
              <a:t>Prepared envelopes (primary and/or secondary as appropriate) with ‘before’ closed to open tasks cut up from the A3 sheets (handout 4)</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HANDOUTS</a:t>
            </a: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Handout 4:</a:t>
            </a:r>
            <a:r>
              <a:rPr lang="en-US" sz="1200" b="0" baseline="0" dirty="0" smtClean="0"/>
              <a:t> ‘before’ closed to open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Handout 5:</a:t>
            </a:r>
            <a:r>
              <a:rPr lang="en-US" sz="1200" b="0" baseline="0" dirty="0" smtClean="0"/>
              <a:t> </a:t>
            </a:r>
            <a:r>
              <a:rPr lang="en-US" sz="1200" b="0" baseline="0" smtClean="0"/>
              <a:t>A3 Have a go</a:t>
            </a:r>
            <a:endParaRPr lang="en-US" sz="1200" b="0" baseline="0" dirty="0" smtClean="0"/>
          </a:p>
          <a:p>
            <a:r>
              <a:rPr lang="en-US" sz="1200" dirty="0" smtClean="0"/>
              <a:t>Handout 6: Identifying the intellectual challenge of a task</a:t>
            </a:r>
          </a:p>
          <a:p>
            <a:r>
              <a:rPr lang="en-US" dirty="0" smtClean="0"/>
              <a:t>Handout 7: Critical and creative thinking continuum </a:t>
            </a:r>
          </a:p>
          <a:p>
            <a:endParaRPr lang="en-AU" u="none" dirty="0" smtClean="0">
              <a:solidFill>
                <a:schemeClr val="tx1"/>
              </a:solidFill>
              <a:latin typeface="Arial" panose="020B0604020202020204" pitchFamily="34" charset="0"/>
              <a:cs typeface="Arial" panose="020B0604020202020204" pitchFamily="34" charset="0"/>
            </a:endParaRPr>
          </a:p>
          <a:p>
            <a:r>
              <a:rPr lang="en-AU" b="1" u="none" dirty="0" smtClean="0">
                <a:solidFill>
                  <a:schemeClr val="tx1"/>
                </a:solidFill>
                <a:latin typeface="Arial" panose="020B0604020202020204" pitchFamily="34" charset="0"/>
                <a:cs typeface="Arial" panose="020B0604020202020204" pitchFamily="34" charset="0"/>
              </a:rPr>
              <a:t>ACTIVITY</a:t>
            </a:r>
          </a:p>
          <a:p>
            <a:r>
              <a:rPr lang="en-AU" dirty="0" smtClean="0">
                <a:solidFill>
                  <a:schemeClr val="tx1"/>
                </a:solidFill>
                <a:latin typeface="Arial" panose="020B0604020202020204" pitchFamily="34" charset="0"/>
                <a:cs typeface="Arial" panose="020B0604020202020204" pitchFamily="34" charset="0"/>
              </a:rPr>
              <a:t>Ask participants to work with a colleague and follow</a:t>
            </a:r>
            <a:r>
              <a:rPr lang="en-AU" baseline="0" dirty="0" smtClean="0">
                <a:solidFill>
                  <a:schemeClr val="tx1"/>
                </a:solidFill>
                <a:latin typeface="Arial" panose="020B0604020202020204" pitchFamily="34" charset="0"/>
                <a:cs typeface="Arial" panose="020B0604020202020204" pitchFamily="34" charset="0"/>
              </a:rPr>
              <a:t> the instructions for the activity on the screen.</a:t>
            </a:r>
          </a:p>
          <a:p>
            <a:endParaRPr lang="en-AU"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none" dirty="0" smtClean="0">
                <a:solidFill>
                  <a:schemeClr val="tx1"/>
                </a:solidFill>
                <a:latin typeface="Arial" panose="020B0604020202020204" pitchFamily="34" charset="0"/>
                <a:cs typeface="Arial" panose="020B0604020202020204" pitchFamily="34" charset="0"/>
              </a:rPr>
              <a:t>PROCESS</a:t>
            </a:r>
          </a:p>
          <a:p>
            <a:pPr marL="342900" indent="-342900">
              <a:buFont typeface="+mj-lt"/>
              <a:buAutoNum type="arabicPeriod"/>
            </a:pPr>
            <a:r>
              <a:rPr lang="en-AU" sz="1200" b="0" dirty="0" smtClean="0">
                <a:solidFill>
                  <a:schemeClr val="tx1"/>
                </a:solidFill>
                <a:latin typeface="+mn-lt"/>
              </a:rPr>
              <a:t>With a partner choose a  ‘before’ task from the appropriate envelope.</a:t>
            </a:r>
          </a:p>
          <a:p>
            <a:pPr marL="342900" indent="-342900">
              <a:buFont typeface="+mj-lt"/>
              <a:buAutoNum type="arabicPeriod"/>
            </a:pPr>
            <a:r>
              <a:rPr lang="en-AU" sz="1200" b="0" dirty="0" smtClean="0">
                <a:solidFill>
                  <a:schemeClr val="tx1"/>
                </a:solidFill>
                <a:latin typeface="+mn-lt"/>
              </a:rPr>
              <a:t>Identify and write the intended learning of the task on the  ‘Have a go’ sheet.</a:t>
            </a:r>
          </a:p>
          <a:p>
            <a:pPr marL="342900" indent="-342900">
              <a:buFont typeface="+mj-lt"/>
              <a:buAutoNum type="arabicPeriod"/>
            </a:pPr>
            <a:r>
              <a:rPr lang="en-AU" sz="1200" b="0" dirty="0" smtClean="0">
                <a:solidFill>
                  <a:schemeClr val="tx1"/>
                </a:solidFill>
                <a:latin typeface="+mn-lt"/>
              </a:rPr>
              <a:t>Move around the room and explore the 4 different techniques.</a:t>
            </a:r>
          </a:p>
          <a:p>
            <a:pPr marL="342900" indent="-342900">
              <a:buFont typeface="+mj-lt"/>
              <a:buAutoNum type="arabicPeriod"/>
            </a:pPr>
            <a:r>
              <a:rPr lang="en-AU" sz="1200" b="0" dirty="0" smtClean="0">
                <a:solidFill>
                  <a:schemeClr val="tx1"/>
                </a:solidFill>
                <a:latin typeface="+mn-lt"/>
              </a:rPr>
              <a:t>Use one or more of the techniques to transform the task with your partner.</a:t>
            </a:r>
          </a:p>
          <a:p>
            <a:pPr marL="342900" indent="-342900">
              <a:buFont typeface="+mj-lt"/>
              <a:buAutoNum type="arabicPeriod"/>
            </a:pPr>
            <a:r>
              <a:rPr lang="en-AU" sz="1200" b="0" dirty="0" smtClean="0">
                <a:solidFill>
                  <a:schemeClr val="tx1"/>
                </a:solidFill>
                <a:latin typeface="+mn-lt"/>
              </a:rPr>
              <a:t>Review the intended learning of the task and the thinking your transformed task requires.</a:t>
            </a:r>
          </a:p>
          <a:p>
            <a:endParaRPr lang="en-AU" dirty="0" smtClean="0">
              <a:latin typeface="Arial" panose="020B0604020202020204" pitchFamily="34" charset="0"/>
              <a:cs typeface="Arial" panose="020B0604020202020204" pitchFamily="34" charset="0"/>
            </a:endParaRPr>
          </a:p>
          <a:p>
            <a:r>
              <a:rPr lang="en-AU" b="1" baseline="0" dirty="0" smtClean="0">
                <a:latin typeface="Arial" panose="020B0604020202020204" pitchFamily="34" charset="0"/>
                <a:cs typeface="Arial" panose="020B0604020202020204" pitchFamily="34" charset="0"/>
              </a:rPr>
              <a:t>INFORMATION FOR FACILITATORS  </a:t>
            </a:r>
          </a:p>
          <a:p>
            <a:r>
              <a:rPr lang="en-AU" b="0" baseline="0" dirty="0" smtClean="0"/>
              <a:t>Remind participants of the handouts introduced in Workshop 1</a:t>
            </a:r>
            <a:r>
              <a:rPr lang="en-US" sz="1200" b="0" baseline="0" dirty="0" smtClean="0"/>
              <a:t> (</a:t>
            </a:r>
            <a:r>
              <a:rPr lang="en-US" sz="1200" dirty="0" smtClean="0"/>
              <a:t>Identifying the intellectual challenge of a task</a:t>
            </a:r>
            <a:r>
              <a:rPr lang="en-US" sz="1200" baseline="0" dirty="0" smtClean="0"/>
              <a:t> a</a:t>
            </a:r>
            <a:r>
              <a:rPr lang="en-US" dirty="0" smtClean="0"/>
              <a:t>nd Critical and creative thinking continuum) which can also</a:t>
            </a:r>
            <a:r>
              <a:rPr lang="en-US" baseline="0" dirty="0" smtClean="0"/>
              <a:t> be used as tools to support them with transforming their tasks.</a:t>
            </a:r>
            <a:r>
              <a:rPr lang="en-US" dirty="0" smtClean="0"/>
              <a:t> </a:t>
            </a:r>
          </a:p>
          <a:p>
            <a:pPr marL="0" indent="0">
              <a:buFont typeface="Arial" panose="020B0604020202020204" pitchFamily="34" charset="0"/>
              <a:buNone/>
            </a:pPr>
            <a:r>
              <a:rPr lang="en-AU" b="0" baseline="0" dirty="0" smtClean="0"/>
              <a:t>Remind participants of key messages from Workshop 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baseline="0" dirty="0" smtClean="0"/>
              <a:t>Question 5, ‘r</a:t>
            </a:r>
            <a:r>
              <a:rPr lang="en-AU" sz="1200" b="0" dirty="0" smtClean="0">
                <a:solidFill>
                  <a:srgbClr val="7030A0"/>
                </a:solidFill>
                <a:latin typeface="+mn-lt"/>
              </a:rPr>
              <a:t>eview the intended learning of the task and the thinking your transformed task requires’,</a:t>
            </a:r>
            <a:r>
              <a:rPr lang="en-AU" sz="1200" b="0" baseline="0" dirty="0" smtClean="0">
                <a:solidFill>
                  <a:srgbClr val="7030A0"/>
                </a:solidFill>
                <a:latin typeface="+mn-lt"/>
              </a:rPr>
              <a:t> asks participants to reflect on how the level and kind of thinking has been changed in their transformed task. It also asks participants to reflect on the intended learning of their transformed task. Has it changed? Has it been added to?</a:t>
            </a:r>
            <a:endParaRPr lang="en-AU" sz="1200" b="0" dirty="0" smtClean="0">
              <a:solidFill>
                <a:srgbClr val="7030A0"/>
              </a:solidFill>
              <a:latin typeface="+mn-lt"/>
            </a:endParaRPr>
          </a:p>
          <a:p>
            <a:pPr marL="0" indent="0">
              <a:buFont typeface="Arial" panose="020B0604020202020204" pitchFamily="34" charset="0"/>
              <a:buNone/>
            </a:pPr>
            <a:endParaRPr lang="en-AU" b="0" baseline="0" dirty="0" smtClean="0"/>
          </a:p>
          <a:p>
            <a:pPr defTabSz="457694">
              <a:defRPr/>
            </a:pPr>
            <a:r>
              <a:rPr lang="en-US" sz="1200" b="1" dirty="0" smtClean="0">
                <a:latin typeface="Helvetica CE 45 Light"/>
                <a:cs typeface="Helvetica CE 45 Light"/>
              </a:rPr>
              <a:t>KEY MESSAGES</a:t>
            </a:r>
          </a:p>
          <a:p>
            <a:pPr marL="171656" indent="-171656" defTabSz="457694">
              <a:buFont typeface="Arial" panose="020B0604020202020204" pitchFamily="34" charset="0"/>
              <a:buChar char="•"/>
            </a:pPr>
            <a:r>
              <a:rPr lang="en-US" sz="1200" b="1" dirty="0" smtClean="0"/>
              <a:t>Analysing the level of thinking a verb requires in a task helps us to identify how intellectually challenging the task is.</a:t>
            </a:r>
          </a:p>
          <a:p>
            <a:pPr marL="171656" indent="-171656" defTabSz="457694">
              <a:buFont typeface="Arial" panose="020B0604020202020204" pitchFamily="34" charset="0"/>
              <a:buChar char="•"/>
            </a:pPr>
            <a:r>
              <a:rPr lang="en-US" sz="1200" b="1" dirty="0" smtClean="0"/>
              <a:t>Analysing the critical and creative thinking required in a task helps us to identify how intellectually challenging the task is.</a:t>
            </a:r>
          </a:p>
          <a:p>
            <a:pPr defTabSz="456551">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22</a:t>
            </a:fld>
            <a:endParaRPr lang="en-AU"/>
          </a:p>
        </p:txBody>
      </p:sp>
    </p:spTree>
    <p:extLst>
      <p:ext uri="{BB962C8B-B14F-4D97-AF65-F5344CB8AC3E}">
        <p14:creationId xmlns:p14="http://schemas.microsoft.com/office/powerpoint/2010/main" val="187009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AU" sz="1200" b="1" dirty="0" smtClean="0"/>
              <a:t>DISCUSSION</a:t>
            </a:r>
            <a:endParaRPr lang="en-US" sz="1200" b="1" dirty="0" smtClean="0"/>
          </a:p>
          <a:p>
            <a:pPr defTabSz="457694">
              <a:defRPr/>
            </a:pPr>
            <a:r>
              <a:rPr lang="en-US" sz="1200" dirty="0" smtClean="0"/>
              <a:t>Ask participants to share their transformed tasks with their table groups by</a:t>
            </a:r>
            <a:r>
              <a:rPr lang="en-US" sz="1200" baseline="0" dirty="0" smtClean="0"/>
              <a:t> reflecting on:</a:t>
            </a:r>
          </a:p>
          <a:p>
            <a:pPr marL="228600" indent="-228600" defTabSz="457694">
              <a:buFont typeface="Arial" panose="020B0604020202020204" pitchFamily="34" charset="0"/>
              <a:buAutoNum type="arabicPeriod"/>
              <a:defRPr/>
            </a:pPr>
            <a:r>
              <a:rPr lang="en-US" sz="1200" b="1" baseline="0" dirty="0" smtClean="0"/>
              <a:t>What</a:t>
            </a:r>
            <a:r>
              <a:rPr lang="en-US" sz="1200" baseline="0" dirty="0" smtClean="0"/>
              <a:t> they did. How they and their partner use one or more ‘closed to open’ techniques to increase the intellectual challenge in the before task.</a:t>
            </a:r>
          </a:p>
          <a:p>
            <a:pPr marL="228600" indent="-228600" defTabSz="457694">
              <a:buFont typeface="Arial" panose="020B0604020202020204" pitchFamily="34" charset="0"/>
              <a:buAutoNum type="arabicPeriod"/>
              <a:defRPr/>
            </a:pPr>
            <a:r>
              <a:rPr lang="en-US" sz="1200" b="1" baseline="0" dirty="0" smtClean="0"/>
              <a:t>How </a:t>
            </a:r>
            <a:r>
              <a:rPr lang="en-US" sz="1200" baseline="0" dirty="0" smtClean="0"/>
              <a:t>they would use the task to</a:t>
            </a:r>
          </a:p>
          <a:p>
            <a:pPr marL="0" indent="0" defTabSz="457694">
              <a:buFont typeface="Arial" panose="020B0604020202020204" pitchFamily="34" charset="0"/>
              <a:buNone/>
              <a:defRPr/>
            </a:pPr>
            <a:r>
              <a:rPr lang="en-US" sz="1200" baseline="0" dirty="0" smtClean="0"/>
              <a:t>	-create safe conditions for learning</a:t>
            </a:r>
          </a:p>
          <a:p>
            <a:pPr marL="0" indent="0" defTabSz="457694">
              <a:buFont typeface="Arial" panose="020B0604020202020204" pitchFamily="34" charset="0"/>
              <a:buNone/>
              <a:defRPr/>
            </a:pPr>
            <a:r>
              <a:rPr lang="en-US" sz="1200" baseline="0" dirty="0" smtClean="0"/>
              <a:t>	-engage </a:t>
            </a:r>
            <a:r>
              <a:rPr lang="en-US" sz="1200" b="1" baseline="0" dirty="0" smtClean="0"/>
              <a:t>all</a:t>
            </a:r>
            <a:r>
              <a:rPr lang="en-US" sz="1200" baseline="0" dirty="0" smtClean="0"/>
              <a:t> learners</a:t>
            </a:r>
          </a:p>
          <a:p>
            <a:pPr marL="0" indent="0" defTabSz="457694">
              <a:buFont typeface="Arial" panose="020B0604020202020204" pitchFamily="34" charset="0"/>
              <a:buNone/>
              <a:defRPr/>
            </a:pPr>
            <a:r>
              <a:rPr lang="en-US" sz="1200" baseline="0" dirty="0" smtClean="0"/>
              <a:t>	-support learners to persist with challenges?</a:t>
            </a:r>
          </a:p>
          <a:p>
            <a:pPr marL="171450" indent="-171450" defTabSz="457694">
              <a:buFont typeface="Arial" panose="020B0604020202020204" pitchFamily="34" charset="0"/>
              <a:buChar char="•"/>
              <a:defRPr/>
            </a:pPr>
            <a:endParaRPr lang="en-US" sz="1200" baseline="0" dirty="0" smtClean="0"/>
          </a:p>
          <a:p>
            <a:pPr defTabSz="457694">
              <a:defRPr/>
            </a:pPr>
            <a:endParaRPr lang="en-US" sz="1200" dirty="0" smtClean="0">
              <a:latin typeface="Helvetica CE 45 Light"/>
              <a:cs typeface="Helvetica CE 45 Light"/>
            </a:endParaRPr>
          </a:p>
          <a:p>
            <a:pPr defTabSz="457694">
              <a:defRPr/>
            </a:pPr>
            <a:r>
              <a:rPr lang="en-AU" sz="1200" b="1" dirty="0" smtClean="0"/>
              <a:t>SLIDE</a:t>
            </a:r>
            <a:r>
              <a:rPr lang="en-AU" sz="1200" b="1" baseline="0" dirty="0" smtClean="0"/>
              <a:t> NOTES</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Remind participants</a:t>
            </a:r>
            <a:r>
              <a:rPr lang="en-US" sz="1400" baseline="0" dirty="0" smtClean="0"/>
              <a:t> of key messages from Workshop 1.</a:t>
            </a:r>
            <a:endParaRPr lang="en-US" sz="1400"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t>KEY MESSAGES</a:t>
            </a:r>
            <a:endParaRPr lang="en-AU" dirty="0" smtClean="0"/>
          </a:p>
          <a:p>
            <a:pPr marL="171656" indent="-171656" defTabSz="457694">
              <a:buFont typeface="Arial" panose="020B0604020202020204" pitchFamily="34" charset="0"/>
              <a:buChar char="•"/>
            </a:pPr>
            <a:r>
              <a:rPr lang="en-US" sz="1400" b="1" dirty="0" smtClean="0"/>
              <a:t>The Teaching for Effective Learning (TfEL) Framework guide  supports us to create safe conditions for learning.</a:t>
            </a:r>
            <a:endParaRPr lang="en-AU" sz="1400" b="1" dirty="0" smtClean="0"/>
          </a:p>
          <a:p>
            <a:pPr marL="171656" indent="-171656" defTabSz="457694">
              <a:buFont typeface="Arial" panose="020B0604020202020204" pitchFamily="34" charset="0"/>
              <a:buChar char="•"/>
            </a:pPr>
            <a:r>
              <a:rPr lang="en-AU" sz="1400" b="1" dirty="0" smtClean="0"/>
              <a:t>ALL </a:t>
            </a:r>
            <a:r>
              <a:rPr lang="en-US" sz="1400" b="1" dirty="0" smtClean="0"/>
              <a:t>students need </a:t>
            </a:r>
            <a:r>
              <a:rPr lang="en-AU" sz="1400" b="1" dirty="0" smtClean="0"/>
              <a:t>to engage in both fluency and fluency plus tasks</a:t>
            </a:r>
            <a:r>
              <a:rPr lang="en-AU" sz="1400" dirty="0" smtClean="0"/>
              <a:t>. </a:t>
            </a:r>
          </a:p>
          <a:p>
            <a:pPr marL="171656" indent="-171656" defTabSz="457694">
              <a:buFont typeface="Arial" panose="020B0604020202020204" pitchFamily="34" charset="0"/>
              <a:buChar char="•"/>
              <a:defRPr/>
            </a:pPr>
            <a:r>
              <a:rPr lang="en-AU" sz="1400" b="1" dirty="0" smtClean="0"/>
              <a:t>Students with growth mindsets are more likely to persist with challenging tasks and see failure as an important part of learning.</a:t>
            </a:r>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23</a:t>
            </a:fld>
            <a:endParaRPr lang="en-AU"/>
          </a:p>
        </p:txBody>
      </p:sp>
    </p:spTree>
    <p:extLst>
      <p:ext uri="{BB962C8B-B14F-4D97-AF65-F5344CB8AC3E}">
        <p14:creationId xmlns:p14="http://schemas.microsoft.com/office/powerpoint/2010/main" val="1185105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555">
              <a:defRPr/>
            </a:pPr>
            <a:r>
              <a:rPr lang="en-US" sz="1200" b="1" dirty="0" smtClean="0"/>
              <a:t>HANDOUT</a:t>
            </a:r>
          </a:p>
          <a:p>
            <a:pPr defTabSz="453625">
              <a:defRPr/>
            </a:pPr>
            <a:r>
              <a:rPr lang="en-AU" sz="1200" dirty="0" smtClean="0"/>
              <a:t>Handout 8: </a:t>
            </a:r>
            <a:r>
              <a:rPr lang="en-US" dirty="0" smtClean="0">
                <a:solidFill>
                  <a:schemeClr val="tx1"/>
                </a:solidFill>
              </a:rPr>
              <a:t>Select the Transforming tasks ‘closed to open’ A3</a:t>
            </a:r>
            <a:r>
              <a:rPr lang="en-US" baseline="0" dirty="0" smtClean="0">
                <a:solidFill>
                  <a:schemeClr val="tx1"/>
                </a:solidFill>
              </a:rPr>
              <a:t> </a:t>
            </a:r>
            <a:r>
              <a:rPr lang="en-US" dirty="0" smtClean="0">
                <a:solidFill>
                  <a:schemeClr val="tx1"/>
                </a:solidFill>
              </a:rPr>
              <a:t>sheets in learning areas/subjects </a:t>
            </a:r>
            <a:r>
              <a:rPr lang="en-US" b="1" dirty="0" smtClean="0">
                <a:solidFill>
                  <a:schemeClr val="tx1"/>
                </a:solidFill>
              </a:rPr>
              <a:t>suitable for the participants in this workshop</a:t>
            </a:r>
            <a:r>
              <a:rPr lang="en-US" dirty="0" smtClean="0">
                <a:solidFill>
                  <a:schemeClr val="tx1"/>
                </a:solidFill>
              </a:rPr>
              <a:t>. </a:t>
            </a:r>
          </a:p>
          <a:p>
            <a:pPr defTabSz="453625">
              <a:defRPr/>
            </a:pPr>
            <a:endParaRPr lang="en-US" dirty="0" smtClean="0">
              <a:solidFill>
                <a:schemeClr val="tx1"/>
              </a:solidFill>
            </a:endParaRPr>
          </a:p>
          <a:p>
            <a:pPr marL="0" marR="0" indent="0" algn="l" defTabSz="453625" rtl="0" eaLnBrk="1" fontAlgn="auto" latinLnBrk="0" hangingPunct="1">
              <a:lnSpc>
                <a:spcPct val="100000"/>
              </a:lnSpc>
              <a:spcBef>
                <a:spcPts val="0"/>
              </a:spcBef>
              <a:spcAft>
                <a:spcPts val="0"/>
              </a:spcAft>
              <a:buClrTx/>
              <a:buSzTx/>
              <a:buFontTx/>
              <a:buNone/>
              <a:tabLst/>
              <a:defRPr/>
            </a:pPr>
            <a:r>
              <a:rPr lang="en-AU" b="1" baseline="0" dirty="0" smtClean="0">
                <a:solidFill>
                  <a:schemeClr val="tx1"/>
                </a:solidFill>
              </a:rPr>
              <a:t>DISCUSSION (20 minutes)</a:t>
            </a:r>
          </a:p>
          <a:p>
            <a:pPr defTabSz="914163">
              <a:defRPr/>
            </a:pPr>
            <a:r>
              <a:rPr lang="en-AU" b="0" baseline="0" dirty="0" smtClean="0">
                <a:solidFill>
                  <a:schemeClr val="tx1"/>
                </a:solidFill>
              </a:rPr>
              <a:t>Use the following strategy for participants to become familiar with the format.</a:t>
            </a:r>
          </a:p>
          <a:p>
            <a:pPr defTabSz="914163">
              <a:defRPr/>
            </a:pPr>
            <a:r>
              <a:rPr lang="en-AU" b="1" baseline="0" dirty="0" smtClean="0">
                <a:solidFill>
                  <a:schemeClr val="tx1"/>
                </a:solidFill>
              </a:rPr>
              <a:t>Think</a:t>
            </a:r>
            <a:r>
              <a:rPr lang="en-AU" b="0" baseline="0" dirty="0" smtClean="0">
                <a:solidFill>
                  <a:schemeClr val="tx1"/>
                </a:solidFill>
              </a:rPr>
              <a:t>: Participants have 2 minutes to read the sheet and notice how it has been constructed. </a:t>
            </a:r>
          </a:p>
          <a:p>
            <a:pPr defTabSz="914163">
              <a:defRPr/>
            </a:pPr>
            <a:r>
              <a:rPr lang="en-AU" b="1" baseline="0" dirty="0" smtClean="0">
                <a:solidFill>
                  <a:schemeClr val="tx1"/>
                </a:solidFill>
              </a:rPr>
              <a:t>Pair</a:t>
            </a:r>
            <a:r>
              <a:rPr lang="en-AU" b="0" baseline="0" dirty="0" smtClean="0">
                <a:solidFill>
                  <a:schemeClr val="tx1"/>
                </a:solidFill>
              </a:rPr>
              <a:t>: Participants discuss things that they have noticed with a partner.</a:t>
            </a:r>
          </a:p>
          <a:p>
            <a:pPr defTabSz="914163">
              <a:defRPr/>
            </a:pPr>
            <a:r>
              <a:rPr lang="en-AU" b="1" baseline="0" dirty="0" smtClean="0">
                <a:solidFill>
                  <a:schemeClr val="tx1"/>
                </a:solidFill>
              </a:rPr>
              <a:t>Share: </a:t>
            </a:r>
            <a:r>
              <a:rPr lang="en-AU" b="0" baseline="0" dirty="0" smtClean="0">
                <a:solidFill>
                  <a:schemeClr val="tx1"/>
                </a:solidFill>
              </a:rPr>
              <a:t> Participants share their observations with the group.</a:t>
            </a:r>
          </a:p>
          <a:p>
            <a:pPr defTabSz="914163">
              <a:defRPr/>
            </a:pPr>
            <a:endParaRPr lang="en-AU" b="0" baseline="0" dirty="0" smtClean="0">
              <a:solidFill>
                <a:schemeClr val="tx1"/>
              </a:solidFill>
            </a:endParaRPr>
          </a:p>
          <a:p>
            <a:pPr defTabSz="914163">
              <a:defRPr/>
            </a:pPr>
            <a:r>
              <a:rPr lang="en-AU" b="0" baseline="0" dirty="0" smtClean="0">
                <a:solidFill>
                  <a:schemeClr val="tx1"/>
                </a:solidFill>
              </a:rPr>
              <a:t>Ask participants to consider:</a:t>
            </a:r>
          </a:p>
          <a:p>
            <a:pPr marL="514350" indent="-514350" algn="l" fontAlgn="base">
              <a:spcAft>
                <a:spcPct val="0"/>
              </a:spcAft>
              <a:buFont typeface="+mj-lt"/>
              <a:buAutoNum type="arabicPeriod"/>
            </a:pPr>
            <a:r>
              <a:rPr lang="en-AU" sz="1200" b="0" dirty="0" smtClean="0">
                <a:solidFill>
                  <a:schemeClr val="tx1"/>
                </a:solidFill>
                <a:latin typeface="+mn-lt"/>
                <a:cs typeface="Helvetica" panose="020B0604020202020204" pitchFamily="34" charset="0"/>
              </a:rPr>
              <a:t>How has the type of student thinking been changed in the modified task?</a:t>
            </a:r>
          </a:p>
          <a:p>
            <a:pPr marL="514350" indent="-514350" algn="l" fontAlgn="base">
              <a:spcAft>
                <a:spcPct val="0"/>
              </a:spcAft>
              <a:buFont typeface="+mj-lt"/>
              <a:buAutoNum type="arabicPeriod"/>
            </a:pPr>
            <a:endParaRPr lang="en-AU" sz="1200" b="0" dirty="0" smtClean="0">
              <a:solidFill>
                <a:schemeClr val="tx1"/>
              </a:solidFill>
              <a:latin typeface="+mn-lt"/>
              <a:cs typeface="Helvetica" panose="020B0604020202020204" pitchFamily="34" charset="0"/>
            </a:endParaRPr>
          </a:p>
          <a:p>
            <a:pPr marL="514350" indent="-514350" algn="l" fontAlgn="base">
              <a:spcAft>
                <a:spcPct val="0"/>
              </a:spcAft>
              <a:buFont typeface="+mj-lt"/>
              <a:buAutoNum type="arabicPeriod"/>
            </a:pPr>
            <a:r>
              <a:rPr lang="en-AU" sz="1200" b="0" dirty="0" smtClean="0">
                <a:solidFill>
                  <a:schemeClr val="tx1"/>
                </a:solidFill>
                <a:latin typeface="+mn-lt"/>
                <a:cs typeface="Helvetica" panose="020B0604020202020204" pitchFamily="34" charset="0"/>
              </a:rPr>
              <a:t>Is there another way you might have transformed the task?  </a:t>
            </a:r>
          </a:p>
          <a:p>
            <a:pPr marL="514350" indent="-514350" algn="l" fontAlgn="base">
              <a:spcAft>
                <a:spcPct val="0"/>
              </a:spcAft>
              <a:buFont typeface="+mj-lt"/>
              <a:buAutoNum type="arabicPeriod"/>
            </a:pPr>
            <a:endParaRPr lang="en-AU" sz="1200" b="0" dirty="0" smtClean="0">
              <a:solidFill>
                <a:schemeClr val="tx1"/>
              </a:solidFill>
              <a:latin typeface="+mn-lt"/>
              <a:cs typeface="Helvetica" panose="020B0604020202020204" pitchFamily="34" charset="0"/>
            </a:endParaRPr>
          </a:p>
          <a:p>
            <a:pPr marL="514350" indent="-514350" algn="l" fontAlgn="base">
              <a:spcAft>
                <a:spcPct val="0"/>
              </a:spcAft>
              <a:buFont typeface="+mj-lt"/>
              <a:buAutoNum type="arabicPeriod"/>
            </a:pPr>
            <a:r>
              <a:rPr lang="en-AU" sz="1200" b="0" dirty="0" smtClean="0">
                <a:solidFill>
                  <a:schemeClr val="tx1"/>
                </a:solidFill>
                <a:latin typeface="+mn-lt"/>
                <a:cs typeface="Helvetica" panose="020B0604020202020204" pitchFamily="34" charset="0"/>
              </a:rPr>
              <a:t>How else could the task be transformed using the techniques suggested? </a:t>
            </a:r>
          </a:p>
          <a:p>
            <a:pPr marL="514350" indent="-514350" algn="l" fontAlgn="base">
              <a:spcAft>
                <a:spcPct val="0"/>
              </a:spcAft>
              <a:buFont typeface="+mj-lt"/>
              <a:buAutoNum type="arabicPeriod"/>
            </a:pPr>
            <a:endParaRPr lang="en-AU" sz="1200" b="0" dirty="0" smtClean="0">
              <a:solidFill>
                <a:schemeClr val="tx1"/>
              </a:solidFill>
              <a:latin typeface="+mn-lt"/>
              <a:cs typeface="Helvetica" panose="020B0604020202020204" pitchFamily="34" charset="0"/>
            </a:endParaRPr>
          </a:p>
          <a:p>
            <a:pPr marL="514350" indent="-514350" algn="l" fontAlgn="base">
              <a:spcAft>
                <a:spcPct val="0"/>
              </a:spcAft>
              <a:buFont typeface="+mj-lt"/>
              <a:buAutoNum type="arabicPeriod"/>
            </a:pPr>
            <a:r>
              <a:rPr lang="en-AU" sz="1200" b="0" dirty="0" smtClean="0">
                <a:solidFill>
                  <a:schemeClr val="tx1"/>
                </a:solidFill>
                <a:latin typeface="+mn-lt"/>
                <a:cs typeface="Helvetica" panose="020B0604020202020204" pitchFamily="34" charset="0"/>
              </a:rPr>
              <a:t>Could students be challenged to think even deeper?</a:t>
            </a:r>
          </a:p>
          <a:p>
            <a:pPr defTabSz="914163">
              <a:defRPr/>
            </a:pPr>
            <a:endParaRPr lang="en-AU" b="0" baseline="0" dirty="0" smtClean="0">
              <a:solidFill>
                <a:schemeClr val="tx1"/>
              </a:solidFill>
            </a:endParaRPr>
          </a:p>
          <a:p>
            <a:pPr defTabSz="914163">
              <a:defRPr/>
            </a:pPr>
            <a:endParaRPr lang="en-AU" b="0" baseline="0" dirty="0" smtClean="0">
              <a:solidFill>
                <a:schemeClr val="tx1"/>
              </a:solidFill>
            </a:endParaRPr>
          </a:p>
          <a:p>
            <a:pPr defTabSz="914163">
              <a:defRPr/>
            </a:pPr>
            <a:r>
              <a:rPr lang="en-AU" b="1" baseline="0" dirty="0" smtClean="0">
                <a:solidFill>
                  <a:schemeClr val="tx1"/>
                </a:solidFill>
              </a:rPr>
              <a:t>INFORMATION FOR FACILITATORS</a:t>
            </a:r>
          </a:p>
          <a:p>
            <a:pPr defTabSz="914163">
              <a:defRPr/>
            </a:pPr>
            <a:r>
              <a:rPr lang="en-AU" b="0" baseline="0" dirty="0" smtClean="0">
                <a:solidFill>
                  <a:schemeClr val="tx1"/>
                </a:solidFill>
              </a:rPr>
              <a:t>These A3 sheets unpack examples </a:t>
            </a:r>
            <a:r>
              <a:rPr lang="en-AU" b="0" baseline="0" dirty="0" smtClean="0"/>
              <a:t>of the ‘closed to open’ strategy using the four different techniques.  </a:t>
            </a:r>
          </a:p>
          <a:p>
            <a:pPr marL="0" marR="0" indent="0" algn="l" defTabSz="914163" rtl="0" eaLnBrk="1" fontAlgn="auto" latinLnBrk="0" hangingPunct="1">
              <a:lnSpc>
                <a:spcPct val="100000"/>
              </a:lnSpc>
              <a:spcBef>
                <a:spcPts val="0"/>
              </a:spcBef>
              <a:spcAft>
                <a:spcPts val="0"/>
              </a:spcAft>
              <a:buClrTx/>
              <a:buSzTx/>
              <a:buFontTx/>
              <a:buNone/>
              <a:tabLst/>
              <a:defRPr/>
            </a:pPr>
            <a:r>
              <a:rPr lang="en-AU" b="0" baseline="0" dirty="0" smtClean="0"/>
              <a:t>These examples are the same ones used in the ‘have a go’ activity from slide 22.</a:t>
            </a:r>
          </a:p>
          <a:p>
            <a:pPr marL="0" marR="0" indent="0" algn="l" defTabSz="914163" rtl="0" eaLnBrk="1" fontAlgn="auto" latinLnBrk="0" hangingPunct="1">
              <a:lnSpc>
                <a:spcPct val="100000"/>
              </a:lnSpc>
              <a:spcBef>
                <a:spcPts val="0"/>
              </a:spcBef>
              <a:spcAft>
                <a:spcPts val="0"/>
              </a:spcAft>
              <a:buClrTx/>
              <a:buSzTx/>
              <a:buFontTx/>
              <a:buNone/>
              <a:tabLst/>
              <a:defRPr/>
            </a:pPr>
            <a:r>
              <a:rPr lang="en-AU" b="0" baseline="0" dirty="0" smtClean="0"/>
              <a:t>Primary examples are provided on one side and secondary examples on the other.</a:t>
            </a:r>
          </a:p>
          <a:p>
            <a:pPr defTabSz="914163">
              <a:defRPr/>
            </a:pPr>
            <a:r>
              <a:rPr lang="en-AU" b="0" baseline="0" dirty="0" smtClean="0"/>
              <a:t>Column 1:the name of technique being used </a:t>
            </a:r>
          </a:p>
          <a:p>
            <a:pPr defTabSz="914163">
              <a:defRPr/>
            </a:pPr>
            <a:r>
              <a:rPr lang="en-AU" b="0" baseline="0" dirty="0" smtClean="0"/>
              <a:t>Column 2: the ‘before’ task</a:t>
            </a:r>
          </a:p>
          <a:p>
            <a:pPr defTabSz="914163">
              <a:defRPr/>
            </a:pPr>
            <a:r>
              <a:rPr lang="en-AU" b="0" baseline="0" dirty="0" smtClean="0"/>
              <a:t>Column 3: the task after being transformed using the technique by one teacher </a:t>
            </a:r>
          </a:p>
          <a:p>
            <a:pPr defTabSz="914163">
              <a:defRPr/>
            </a:pPr>
            <a:r>
              <a:rPr lang="en-AU" b="0" baseline="0" dirty="0" smtClean="0"/>
              <a:t>Column 4: a summary what the teacher did to change the task, explaining how this would increase student thinking, and how this develops student capacity as independent lifelong learners (powerful/expert learners).</a:t>
            </a:r>
          </a:p>
          <a:p>
            <a:pPr marL="627940" lvl="1" indent="-171406" defTabSz="914163">
              <a:buFont typeface="Arial" panose="020B0604020202020204" pitchFamily="34" charset="0"/>
              <a:buChar char="•"/>
              <a:defRPr/>
            </a:pPr>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24</a:t>
            </a:fld>
            <a:endParaRPr lang="en-AU"/>
          </a:p>
        </p:txBody>
      </p:sp>
    </p:spTree>
    <p:extLst>
      <p:ext uri="{BB962C8B-B14F-4D97-AF65-F5344CB8AC3E}">
        <p14:creationId xmlns:p14="http://schemas.microsoft.com/office/powerpoint/2010/main" val="2106289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smtClean="0"/>
              <a:t>MATERIALS</a:t>
            </a:r>
          </a:p>
          <a:p>
            <a:r>
              <a:rPr lang="en-AU" altLang="en-US" b="0" dirty="0" smtClean="0"/>
              <a:t>Enough</a:t>
            </a:r>
            <a:r>
              <a:rPr lang="en-AU" altLang="en-US" b="0" baseline="0" dirty="0" smtClean="0"/>
              <a:t> dice for each table group to have one.</a:t>
            </a:r>
          </a:p>
          <a:p>
            <a:endParaRPr lang="en-AU" altLang="en-US" b="0" baseline="0" dirty="0" smtClean="0"/>
          </a:p>
          <a:p>
            <a:r>
              <a:rPr lang="en-AU" altLang="en-US" b="1" dirty="0" smtClean="0"/>
              <a:t>ACTIVITY</a:t>
            </a:r>
          </a:p>
          <a:p>
            <a:r>
              <a:rPr lang="en-AU" altLang="en-US" b="0" dirty="0" smtClean="0"/>
              <a:t>This activity provides</a:t>
            </a:r>
            <a:r>
              <a:rPr lang="en-AU" altLang="en-US" b="0" baseline="0" dirty="0" smtClean="0"/>
              <a:t> an opportunity for participants to reflect on their learning from Workshop 2.</a:t>
            </a:r>
            <a:endParaRPr lang="en-AU" altLang="en-US" b="0" dirty="0" smtClean="0"/>
          </a:p>
          <a:p>
            <a:r>
              <a:rPr lang="en-AU" altLang="en-US" b="1" dirty="0" smtClean="0"/>
              <a:t>PROCESS</a:t>
            </a:r>
          </a:p>
          <a:p>
            <a:r>
              <a:rPr lang="en-AU" altLang="en-US" b="0" baseline="0" dirty="0" smtClean="0"/>
              <a:t>Each participant at a table group takes it in turns to roll the die.</a:t>
            </a:r>
          </a:p>
          <a:p>
            <a:r>
              <a:rPr lang="en-AU" altLang="en-US" b="0" baseline="0" dirty="0" smtClean="0"/>
              <a:t>Participants then have time to reflect on how they might respond to the sentence starter that responds to the number they rolled.</a:t>
            </a:r>
          </a:p>
          <a:p>
            <a:r>
              <a:rPr lang="en-AU" altLang="en-US" b="0" baseline="0" dirty="0" smtClean="0"/>
              <a:t>Participants share their reflections with their table group beginning with the selected sentence starter. </a:t>
            </a:r>
            <a:endParaRPr lang="en-AU" altLang="en-US" b="0" dirty="0" smtClean="0"/>
          </a:p>
          <a:p>
            <a:endParaRPr lang="en-AU" altLang="en-US" dirty="0" smtClean="0"/>
          </a:p>
          <a:p>
            <a:endParaRPr lang="en-AU" altLang="en-US"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25</a:t>
            </a:fld>
            <a:endParaRPr lang="en-AU"/>
          </a:p>
        </p:txBody>
      </p:sp>
    </p:spTree>
    <p:extLst>
      <p:ext uri="{BB962C8B-B14F-4D97-AF65-F5344CB8AC3E}">
        <p14:creationId xmlns:p14="http://schemas.microsoft.com/office/powerpoint/2010/main" val="141715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SLIDE NOTES</a:t>
            </a:r>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Remind participants of the tasks they were asked to bring along as their commitment to action in Workshop 1.</a:t>
            </a:r>
          </a:p>
          <a:p>
            <a:r>
              <a:rPr lang="en-US" b="0" i="0" dirty="0" smtClean="0"/>
              <a:t>If</a:t>
            </a:r>
            <a:r>
              <a:rPr lang="en-US" b="0" i="0" baseline="0" dirty="0" smtClean="0"/>
              <a:t> participants have not bought along a task they can use the one of the before tasks from the A3 sheet and try transforming it using a different closed to open technique.</a:t>
            </a:r>
          </a:p>
          <a:p>
            <a:r>
              <a:rPr lang="en-US" b="0" i="0" baseline="0" dirty="0" smtClean="0"/>
              <a:t>Remind participants to keep in mind the key messages while they are transforming their task.</a:t>
            </a:r>
          </a:p>
          <a:p>
            <a:endParaRPr lang="en-US" b="0" i="0" baseline="0" dirty="0" smtClean="0"/>
          </a:p>
          <a:p>
            <a:pPr defTabSz="457694">
              <a:defRPr/>
            </a:pPr>
            <a:r>
              <a:rPr lang="en-AU" sz="1200" b="1" dirty="0" smtClean="0"/>
              <a:t>INFORMATION FOR FACILITATORS</a:t>
            </a:r>
            <a:endParaRPr lang="en-US" sz="1200" dirty="0" smtClean="0"/>
          </a:p>
          <a:p>
            <a:pPr defTabSz="457694">
              <a:defRPr/>
            </a:pPr>
            <a:r>
              <a:rPr lang="en-US" sz="1200" b="1" dirty="0" smtClean="0">
                <a:latin typeface="Helvetica CE 45 Light"/>
                <a:cs typeface="Helvetica CE 45 Light"/>
              </a:rPr>
              <a:t>The key messages:</a:t>
            </a:r>
          </a:p>
          <a:p>
            <a:pPr marL="171656" indent="-171656" defTabSz="457694">
              <a:buFont typeface="Arial" panose="020B0604020202020204" pitchFamily="34" charset="0"/>
              <a:buChar char="•"/>
            </a:pPr>
            <a:r>
              <a:rPr lang="en-US" sz="1200" b="1" dirty="0" smtClean="0"/>
              <a:t>The Teaching for Effective Learning (TfEL) Framework guide  supports us to create safe conditions for learning.</a:t>
            </a:r>
            <a:endParaRPr lang="en-AU" sz="1200" b="1" dirty="0" smtClean="0"/>
          </a:p>
          <a:p>
            <a:pPr marL="171656" indent="-171656" defTabSz="457694">
              <a:buFont typeface="Arial" panose="020B0604020202020204" pitchFamily="34" charset="0"/>
              <a:buChar char="•"/>
            </a:pPr>
            <a:r>
              <a:rPr lang="en-AU" sz="1200" b="1" dirty="0" smtClean="0"/>
              <a:t>Emphasise one type of thinking is not being prioritised over another. We need both fluency AND fluency plus thinking.</a:t>
            </a:r>
          </a:p>
          <a:p>
            <a:pPr marL="171656" indent="-171656" defTabSz="457694">
              <a:buFont typeface="Arial" panose="020B0604020202020204" pitchFamily="34" charset="0"/>
              <a:buChar char="•"/>
            </a:pPr>
            <a:r>
              <a:rPr lang="en-US" sz="1200" b="1" dirty="0" smtClean="0"/>
              <a:t>Analysing the level of thinking a verb requires in a task helps us to identify how intellectually challenging the task is.</a:t>
            </a:r>
          </a:p>
          <a:p>
            <a:pPr marL="171656" indent="-171656" defTabSz="457694">
              <a:buFont typeface="Arial" panose="020B0604020202020204" pitchFamily="34" charset="0"/>
              <a:buChar char="•"/>
            </a:pPr>
            <a:r>
              <a:rPr lang="en-US" sz="1200" b="1" dirty="0" smtClean="0"/>
              <a:t>Analysing the critical and creative thinking required in a task helps us to identify how intellectually challenging the task is.</a:t>
            </a:r>
          </a:p>
          <a:p>
            <a:pPr marL="171656" indent="-171656" defTabSz="457694">
              <a:buFont typeface="Arial" panose="020B0604020202020204" pitchFamily="34" charset="0"/>
              <a:buChar char="•"/>
            </a:pPr>
            <a:r>
              <a:rPr lang="en-AU" sz="1200" b="1" dirty="0" smtClean="0"/>
              <a:t>ALL </a:t>
            </a:r>
            <a:r>
              <a:rPr lang="en-US" sz="1200" b="1" dirty="0" smtClean="0"/>
              <a:t>students need </a:t>
            </a:r>
            <a:r>
              <a:rPr lang="en-AU" sz="1200" b="1" dirty="0" smtClean="0"/>
              <a:t>to engage in both fluency and fluency plus tasks</a:t>
            </a:r>
            <a:r>
              <a:rPr lang="en-AU" sz="1200" dirty="0" smtClean="0"/>
              <a:t>. </a:t>
            </a:r>
          </a:p>
          <a:p>
            <a:pPr marL="171656" indent="-171656" defTabSz="457694">
              <a:buFont typeface="Arial" panose="020B0604020202020204" pitchFamily="34" charset="0"/>
              <a:buChar char="•"/>
              <a:defRPr/>
            </a:pPr>
            <a:r>
              <a:rPr lang="en-AU" sz="1200" b="1" dirty="0" smtClean="0"/>
              <a:t>Students with growth mindsets are more likely to persist with challenging tasks and see failure as an important part of learning.</a:t>
            </a:r>
          </a:p>
          <a:p>
            <a:endParaRPr lang="en-US" b="0" i="0" baseline="0" dirty="0" smtClean="0"/>
          </a:p>
          <a:p>
            <a:endParaRPr lang="en-US" b="0" i="0"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26</a:t>
            </a:fld>
            <a:endParaRPr lang="en-AU"/>
          </a:p>
        </p:txBody>
      </p:sp>
    </p:spTree>
    <p:extLst>
      <p:ext uri="{BB962C8B-B14F-4D97-AF65-F5344CB8AC3E}">
        <p14:creationId xmlns:p14="http://schemas.microsoft.com/office/powerpoint/2010/main" val="270561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SLIDE NOTES</a:t>
            </a:r>
            <a:endParaRPr lang="en-US" dirty="0" smtClean="0"/>
          </a:p>
          <a:p>
            <a:r>
              <a:rPr lang="en-US" dirty="0" smtClean="0"/>
              <a:t>These workshops have been designed so that participants have the opportunity to apply information in their own context.</a:t>
            </a:r>
          </a:p>
          <a:p>
            <a:r>
              <a:rPr lang="en-US" dirty="0" smtClean="0"/>
              <a:t>The commitment to action for this session is to use their transformed</a:t>
            </a:r>
            <a:r>
              <a:rPr lang="en-US" baseline="0" dirty="0" smtClean="0"/>
              <a:t> task with their students and reflect on what they noticed and how students responded to the task ready for Workshop 3.</a:t>
            </a:r>
            <a:endParaRPr lang="en-US"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27</a:t>
            </a:fld>
            <a:endParaRPr lang="en-AU"/>
          </a:p>
        </p:txBody>
      </p:sp>
    </p:spTree>
    <p:extLst>
      <p:ext uri="{BB962C8B-B14F-4D97-AF65-F5344CB8AC3E}">
        <p14:creationId xmlns:p14="http://schemas.microsoft.com/office/powerpoint/2010/main" val="402165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solidFill>
                  <a:schemeClr val="tx1"/>
                </a:solidFill>
              </a:rPr>
              <a:t>MATERIALS</a:t>
            </a:r>
          </a:p>
          <a:p>
            <a:pPr defTabSz="457694">
              <a:defRPr/>
            </a:pPr>
            <a:r>
              <a:rPr lang="en-US" sz="1200" b="0" dirty="0" smtClean="0">
                <a:solidFill>
                  <a:schemeClr val="tx1"/>
                </a:solidFill>
              </a:rPr>
              <a:t>Prepared sets of cards made from Handout 1: Key messages from Workshop 1 (enough for groups of 4-6 to have one set each) </a:t>
            </a:r>
          </a:p>
          <a:p>
            <a:pPr defTabSz="457694">
              <a:defRPr/>
            </a:pPr>
            <a:r>
              <a:rPr lang="en-US" sz="1200" b="0" dirty="0" smtClean="0">
                <a:solidFill>
                  <a:schemeClr val="tx1"/>
                </a:solidFill>
              </a:rPr>
              <a:t>Prizes for activity (optional)</a:t>
            </a:r>
          </a:p>
          <a:p>
            <a:pPr defTabSz="457694">
              <a:defRPr/>
            </a:pPr>
            <a:endParaRPr lang="en-US" sz="1200" b="0" dirty="0" smtClean="0">
              <a:solidFill>
                <a:schemeClr val="tx1"/>
              </a:solidFill>
            </a:endParaRPr>
          </a:p>
          <a:p>
            <a:pPr defTabSz="457694">
              <a:defRPr/>
            </a:pPr>
            <a:r>
              <a:rPr lang="en-US" sz="1200" b="1" dirty="0" smtClean="0">
                <a:solidFill>
                  <a:schemeClr val="tx1"/>
                </a:solidFill>
              </a:rPr>
              <a:t>HANDOUTS</a:t>
            </a:r>
          </a:p>
          <a:p>
            <a:pPr marL="0" marR="0" indent="0" algn="l" defTabSz="457694"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Handout 1: Key messages from Workshop 1 (cut</a:t>
            </a:r>
            <a:r>
              <a:rPr lang="en-US" sz="1200" b="0" baseline="0" dirty="0" smtClean="0">
                <a:solidFill>
                  <a:schemeClr val="tx1"/>
                </a:solidFill>
              </a:rPr>
              <a:t> this handout up to make a set of 8 cards)</a:t>
            </a:r>
            <a:endParaRPr lang="en-US" sz="1200" b="0" dirty="0" smtClean="0">
              <a:solidFill>
                <a:schemeClr val="tx1"/>
              </a:solidFill>
            </a:endParaRPr>
          </a:p>
          <a:p>
            <a:pPr defTabSz="457694">
              <a:defRPr/>
            </a:pPr>
            <a:endParaRPr lang="en-US" sz="1200" b="1" dirty="0" smtClean="0">
              <a:solidFill>
                <a:schemeClr val="tx1"/>
              </a:solidFill>
            </a:endParaRPr>
          </a:p>
          <a:p>
            <a:pPr defTabSz="457694">
              <a:defRPr/>
            </a:pPr>
            <a:r>
              <a:rPr lang="en-US" sz="1200" b="1" dirty="0" smtClean="0">
                <a:solidFill>
                  <a:schemeClr val="tx1"/>
                </a:solidFill>
              </a:rPr>
              <a:t>ACTIVITY</a:t>
            </a:r>
          </a:p>
          <a:p>
            <a:pPr defTabSz="457694">
              <a:defRPr/>
            </a:pPr>
            <a:r>
              <a:rPr lang="en-US" sz="1200" b="0" dirty="0" smtClean="0">
                <a:solidFill>
                  <a:schemeClr val="tx1"/>
                </a:solidFill>
              </a:rPr>
              <a:t>This</a:t>
            </a:r>
            <a:r>
              <a:rPr lang="en-US" sz="1200" b="0" baseline="0" dirty="0" smtClean="0">
                <a:solidFill>
                  <a:schemeClr val="tx1"/>
                </a:solidFill>
              </a:rPr>
              <a:t> activity asks participants to reflect on the key messages from Workshop 1.</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baseline="0" dirty="0" smtClean="0">
                <a:solidFill>
                  <a:schemeClr val="tx1"/>
                </a:solidFill>
              </a:rPr>
              <a:t>Process: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A set of cards for each group is placed on a desk at the front of the room</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One participant from each group comes to the desk and chooses their first card and returns to the group</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Together the group work out which key message from Workshop 1 the image represents and writes it down on the card</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The answer is brought to the desk by the second person in the group</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The answer is checked by the facilitator, if correct the second card is taken, if incorrect the participant returns to the group to try again</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solidFill>
                  <a:schemeClr val="tx1"/>
                </a:solidFill>
              </a:rPr>
              <a:t>The process continues and the first group to explain all cards correctly wins.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solidFill>
                <a:schemeClr val="tx1"/>
              </a:solidFill>
            </a:endParaRP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smtClean="0">
                <a:solidFill>
                  <a:schemeClr val="tx1"/>
                </a:solidFill>
              </a:rPr>
              <a:t>A prize may be awarded to the group who wins.</a:t>
            </a:r>
          </a:p>
          <a:p>
            <a:pPr defTabSz="457694">
              <a:defRPr/>
            </a:pPr>
            <a:endParaRPr lang="en-US" sz="1200" dirty="0" smtClean="0">
              <a:solidFill>
                <a:schemeClr val="tx1"/>
              </a:solidFill>
              <a:latin typeface="Helvetica CE 45 Light"/>
              <a:cs typeface="Helvetica CE 45 Light"/>
            </a:endParaRPr>
          </a:p>
          <a:p>
            <a:pPr defTabSz="457694">
              <a:defRPr/>
            </a:pPr>
            <a:endParaRPr lang="en-US" sz="1200" dirty="0" smtClean="0">
              <a:solidFill>
                <a:schemeClr val="tx1"/>
              </a:solidFill>
              <a:latin typeface="Helvetica CE 45 Light"/>
              <a:cs typeface="Helvetica CE 45 Light"/>
            </a:endParaRPr>
          </a:p>
          <a:p>
            <a:pPr defTabSz="457694">
              <a:defRPr/>
            </a:pPr>
            <a:r>
              <a:rPr lang="en-AU" sz="1200" b="1" dirty="0" smtClean="0">
                <a:solidFill>
                  <a:schemeClr val="tx1"/>
                </a:solidFill>
              </a:rPr>
              <a:t>INFORMATION FOR FACILITATORS</a:t>
            </a:r>
            <a:endParaRPr lang="en-US" sz="1200" dirty="0" smtClean="0">
              <a:solidFill>
                <a:schemeClr val="tx1"/>
              </a:solidFill>
            </a:endParaRPr>
          </a:p>
          <a:p>
            <a:pPr defTabSz="457694">
              <a:defRPr/>
            </a:pPr>
            <a:r>
              <a:rPr lang="en-US" sz="1200" b="1" dirty="0" smtClean="0">
                <a:solidFill>
                  <a:schemeClr val="tx1"/>
                </a:solidFill>
                <a:latin typeface="Helvetica CE 45 Light"/>
                <a:cs typeface="Helvetica CE 45 Light"/>
              </a:rPr>
              <a:t>The key messages from Workshop 1 are:</a:t>
            </a:r>
          </a:p>
          <a:p>
            <a:pPr marL="171656" indent="-171656" defTabSz="457694">
              <a:buFont typeface="Arial" panose="020B0604020202020204" pitchFamily="34" charset="0"/>
              <a:buChar char="•"/>
            </a:pPr>
            <a:r>
              <a:rPr lang="en-US" sz="1200" b="1" dirty="0" smtClean="0">
                <a:solidFill>
                  <a:schemeClr val="tx1"/>
                </a:solidFill>
              </a:rPr>
              <a:t>The Teaching for Effective Learning (TfEL) Framework guide  supports us to create safe conditions for learning.</a:t>
            </a:r>
            <a:endParaRPr lang="en-AU" sz="1200" b="1" dirty="0" smtClean="0">
              <a:solidFill>
                <a:schemeClr val="tx1"/>
              </a:solidFill>
            </a:endParaRPr>
          </a:p>
          <a:p>
            <a:pPr marL="171656" indent="-171656" defTabSz="457694">
              <a:buFont typeface="Arial" panose="020B0604020202020204" pitchFamily="34" charset="0"/>
              <a:buChar char="•"/>
            </a:pPr>
            <a:r>
              <a:rPr lang="en-AU" sz="1200" b="1" dirty="0" smtClean="0">
                <a:solidFill>
                  <a:schemeClr val="tx1"/>
                </a:solidFill>
              </a:rPr>
              <a:t>Emphasise one type of thinking is not being prioritised over another. We need both fluency AND fluency plus thinking.</a:t>
            </a:r>
          </a:p>
          <a:p>
            <a:pPr marL="171656" indent="-171656" defTabSz="457694">
              <a:buFont typeface="Arial" panose="020B0604020202020204" pitchFamily="34" charset="0"/>
              <a:buChar char="•"/>
            </a:pPr>
            <a:r>
              <a:rPr lang="en-US" sz="1200" b="1" dirty="0" smtClean="0">
                <a:solidFill>
                  <a:schemeClr val="tx1"/>
                </a:solidFill>
              </a:rPr>
              <a:t>Analysing the level of thinking a verb requires in a task helps us to identify how intellectually challenging the task is.</a:t>
            </a:r>
          </a:p>
          <a:p>
            <a:pPr marL="171656" indent="-171656" defTabSz="457694">
              <a:buFont typeface="Arial" panose="020B0604020202020204" pitchFamily="34" charset="0"/>
              <a:buChar char="•"/>
            </a:pPr>
            <a:r>
              <a:rPr lang="en-US" sz="1200" b="1" dirty="0" smtClean="0">
                <a:solidFill>
                  <a:schemeClr val="tx1"/>
                </a:solidFill>
              </a:rPr>
              <a:t>Analysing the critical and creative thinking required in a task helps us to identify how intellectually challenging the task is.</a:t>
            </a:r>
          </a:p>
          <a:p>
            <a:pPr marL="171656" indent="-171656" defTabSz="457694">
              <a:buFont typeface="Arial" panose="020B0604020202020204" pitchFamily="34" charset="0"/>
              <a:buChar char="•"/>
            </a:pPr>
            <a:r>
              <a:rPr lang="en-AU" sz="1200" b="1" dirty="0" smtClean="0">
                <a:solidFill>
                  <a:schemeClr val="tx1"/>
                </a:solidFill>
              </a:rPr>
              <a:t>ALL </a:t>
            </a:r>
            <a:r>
              <a:rPr lang="en-US" sz="1200" b="1" dirty="0" smtClean="0">
                <a:solidFill>
                  <a:schemeClr val="tx1"/>
                </a:solidFill>
              </a:rPr>
              <a:t>students need </a:t>
            </a:r>
            <a:r>
              <a:rPr lang="en-AU" sz="1200" b="1" dirty="0" smtClean="0">
                <a:solidFill>
                  <a:schemeClr val="tx1"/>
                </a:solidFill>
              </a:rPr>
              <a:t>to engage in both fluency and fluency plus tasks. </a:t>
            </a:r>
          </a:p>
          <a:p>
            <a:pPr marL="171656" indent="-171656" defTabSz="457694">
              <a:buFont typeface="Arial" panose="020B0604020202020204" pitchFamily="34" charset="0"/>
              <a:buChar char="•"/>
              <a:defRPr/>
            </a:pPr>
            <a:r>
              <a:rPr lang="en-AU" sz="1200" b="1" dirty="0" smtClean="0">
                <a:solidFill>
                  <a:schemeClr val="tx1"/>
                </a:solidFill>
              </a:rPr>
              <a:t>Students with growth mindsets are more likely to persist with challenging tasks and see failure as an important part of learning</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solidFill>
                  <a:schemeClr val="tx1"/>
                </a:solidFill>
              </a:rPr>
              <a:t>The ? is for something that was a key personal message</a:t>
            </a:r>
            <a:r>
              <a:rPr lang="en-US" b="0" dirty="0" smtClean="0">
                <a:solidFill>
                  <a:schemeClr val="tx1"/>
                </a:solidFill>
              </a:rPr>
              <a:t>.</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b="1" dirty="0" smtClean="0">
              <a:solidFill>
                <a:schemeClr val="tx1"/>
              </a:solidFill>
            </a:endParaRPr>
          </a:p>
          <a:p>
            <a:pPr marL="0" marR="0" indent="0" algn="l" defTabSz="457145" rtl="0" eaLnBrk="0" fontAlgn="base" latinLnBrk="0" hangingPunct="0">
              <a:lnSpc>
                <a:spcPct val="100000"/>
              </a:lnSpc>
              <a:spcBef>
                <a:spcPct val="30000"/>
              </a:spcBef>
              <a:spcAft>
                <a:spcPct val="0"/>
              </a:spcAft>
              <a:buClrTx/>
              <a:buSzTx/>
              <a:buFontTx/>
              <a:buNone/>
              <a:tabLst/>
              <a:defRPr/>
            </a:pPr>
            <a:endParaRPr lang="en-US" b="1" baseline="0" dirty="0" smtClean="0">
              <a:solidFill>
                <a:schemeClr val="tx1"/>
              </a:solidFill>
            </a:endParaRPr>
          </a:p>
          <a:p>
            <a:pPr marL="171450" indent="-171450">
              <a:buFont typeface="Arial" panose="020B0604020202020204" pitchFamily="34" charset="0"/>
              <a:buChar char="•"/>
            </a:pPr>
            <a:r>
              <a:rPr lang="en-AU" dirty="0" smtClean="0">
                <a:solidFill>
                  <a:schemeClr val="tx1"/>
                </a:solidFill>
              </a:rPr>
              <a:t>This</a:t>
            </a:r>
            <a:r>
              <a:rPr lang="en-AU" baseline="0" dirty="0" smtClean="0">
                <a:solidFill>
                  <a:schemeClr val="tx1"/>
                </a:solidFill>
              </a:rPr>
              <a:t> activity asks p</a:t>
            </a:r>
            <a:r>
              <a:rPr lang="en-AU" dirty="0" smtClean="0">
                <a:solidFill>
                  <a:schemeClr val="tx1"/>
                </a:solidFill>
              </a:rPr>
              <a:t>articipants to</a:t>
            </a:r>
            <a:r>
              <a:rPr lang="en-AU" baseline="0" dirty="0" smtClean="0">
                <a:solidFill>
                  <a:schemeClr val="tx1"/>
                </a:solidFill>
              </a:rPr>
              <a:t> reflect on the key messages and explain them in their own words, rather than remember the exact definitions used in Workshop 1.</a:t>
            </a:r>
            <a:endParaRPr lang="en-AU" dirty="0" smtClean="0">
              <a:solidFill>
                <a:schemeClr val="tx1"/>
              </a:solidFill>
            </a:endParaRPr>
          </a:p>
          <a:p>
            <a:pPr marL="171450" indent="-171450">
              <a:buFont typeface="Arial" panose="020B0604020202020204" pitchFamily="34" charset="0"/>
              <a:buChar char="•"/>
            </a:pPr>
            <a:r>
              <a:rPr lang="en-AU" dirty="0" smtClean="0">
                <a:solidFill>
                  <a:schemeClr val="tx1"/>
                </a:solidFill>
              </a:rPr>
              <a:t>When the ? card is selected, the ‘correct</a:t>
            </a:r>
            <a:r>
              <a:rPr lang="en-AU" baseline="0" dirty="0" smtClean="0">
                <a:solidFill>
                  <a:schemeClr val="tx1"/>
                </a:solidFill>
              </a:rPr>
              <a:t> answer’ is a personal key message relevant to the participant who selected the card.</a:t>
            </a:r>
          </a:p>
          <a:p>
            <a:endParaRPr lang="en-AU" dirty="0" smtClean="0">
              <a:solidFill>
                <a:schemeClr val="tx1"/>
              </a:solidFill>
            </a:endParaRPr>
          </a:p>
          <a:p>
            <a:endParaRPr lang="en-AU" dirty="0" smtClean="0">
              <a:solidFill>
                <a:schemeClr val="tx1"/>
              </a:solidFill>
            </a:endParaRP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354451EA-E71B-4370-BCBA-0222C50DFBF5}" type="slidenum">
              <a:rPr lang="en-AU" smtClean="0"/>
              <a:t>3</a:t>
            </a:fld>
            <a:endParaRPr lang="en-AU"/>
          </a:p>
        </p:txBody>
      </p:sp>
    </p:spTree>
    <p:extLst>
      <p:ext uri="{BB962C8B-B14F-4D97-AF65-F5344CB8AC3E}">
        <p14:creationId xmlns:p14="http://schemas.microsoft.com/office/powerpoint/2010/main" val="77926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t>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Post it notes or photograph of whiteboard generated in the activity from Slide 30, Workshop 1.</a:t>
            </a:r>
          </a:p>
          <a:p>
            <a:pPr defTabSz="457694">
              <a:defRPr/>
            </a:pPr>
            <a:endParaRPr lang="en-US" sz="1200" b="1" dirty="0" smtClean="0"/>
          </a:p>
          <a:p>
            <a:r>
              <a:rPr lang="en-AU" b="1" baseline="0" dirty="0" smtClean="0"/>
              <a:t>SLIDE NOTES</a:t>
            </a:r>
          </a:p>
          <a:p>
            <a:r>
              <a:rPr lang="en-AU" baseline="0" dirty="0" smtClean="0"/>
              <a:t>Remind participants of the ideas they generated in Workshop 1 for general rules for increasing the  intellectual challenge of tasks.</a:t>
            </a:r>
          </a:p>
          <a:p>
            <a:r>
              <a:rPr lang="en-AU" baseline="0" dirty="0" smtClean="0"/>
              <a:t>From ideas such as these, four</a:t>
            </a:r>
            <a:r>
              <a:rPr lang="en-AU" b="0" baseline="0" dirty="0" smtClean="0"/>
              <a:t> generalisations have been developed for transforming tasks for increased intellectual challenge.</a:t>
            </a:r>
          </a:p>
          <a:p>
            <a:endParaRPr lang="en-AU" baseline="0" dirty="0" smtClean="0"/>
          </a:p>
          <a:p>
            <a:endParaRPr lang="en-AU" baseline="0" dirty="0" smtClean="0"/>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4</a:t>
            </a:fld>
            <a:endParaRPr lang="en-AU"/>
          </a:p>
        </p:txBody>
      </p:sp>
    </p:spTree>
    <p:extLst>
      <p:ext uri="{BB962C8B-B14F-4D97-AF65-F5344CB8AC3E}">
        <p14:creationId xmlns:p14="http://schemas.microsoft.com/office/powerpoint/2010/main" val="4382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71" rtl="0" eaLnBrk="1" fontAlgn="auto" latinLnBrk="0" hangingPunct="1">
              <a:lnSpc>
                <a:spcPct val="100000"/>
              </a:lnSpc>
              <a:spcBef>
                <a:spcPts val="0"/>
              </a:spcBef>
              <a:spcAft>
                <a:spcPts val="0"/>
              </a:spcAft>
              <a:buClrTx/>
              <a:buSzTx/>
              <a:buFontTx/>
              <a:buNone/>
              <a:tabLst/>
              <a:defRPr/>
            </a:pPr>
            <a:r>
              <a:rPr lang="en-AU" b="1" dirty="0" smtClean="0"/>
              <a:t>DISCUSSION</a:t>
            </a:r>
          </a:p>
          <a:p>
            <a:pPr marL="0" marR="0" indent="0" algn="l" defTabSz="914071" rtl="0" eaLnBrk="1" fontAlgn="auto" latinLnBrk="0" hangingPunct="1">
              <a:lnSpc>
                <a:spcPct val="100000"/>
              </a:lnSpc>
              <a:spcBef>
                <a:spcPts val="0"/>
              </a:spcBef>
              <a:spcAft>
                <a:spcPts val="0"/>
              </a:spcAft>
              <a:buClrTx/>
              <a:buSzTx/>
              <a:buFontTx/>
              <a:buNone/>
              <a:tabLst/>
              <a:defRPr/>
            </a:pPr>
            <a:r>
              <a:rPr lang="en-AU" b="0" dirty="0" smtClean="0"/>
              <a:t>When designing strategies for increasing intellectual challenge,</a:t>
            </a:r>
            <a:r>
              <a:rPr lang="en-AU" b="0" baseline="0" dirty="0" smtClean="0"/>
              <a:t> tasks tended to be changed ‘from this… to this’.</a:t>
            </a:r>
          </a:p>
          <a:p>
            <a:pPr marL="0" marR="0" indent="0" algn="l" defTabSz="914071" rtl="0" eaLnBrk="1" fontAlgn="auto" latinLnBrk="0" hangingPunct="1">
              <a:lnSpc>
                <a:spcPct val="100000"/>
              </a:lnSpc>
              <a:spcBef>
                <a:spcPts val="0"/>
              </a:spcBef>
              <a:spcAft>
                <a:spcPts val="0"/>
              </a:spcAft>
              <a:buClrTx/>
              <a:buSzTx/>
              <a:buFontTx/>
              <a:buNone/>
              <a:tabLst/>
              <a:defRPr/>
            </a:pPr>
            <a:r>
              <a:rPr lang="en-AU" b="0" baseline="0" dirty="0" smtClean="0"/>
              <a:t>Ask participants to reflect on the ideas they generated in Workshop 1. </a:t>
            </a:r>
          </a:p>
          <a:p>
            <a:pPr marL="0" marR="0" indent="0" algn="l" defTabSz="914071" rtl="0" eaLnBrk="1" fontAlgn="auto" latinLnBrk="0" hangingPunct="1">
              <a:lnSpc>
                <a:spcPct val="100000"/>
              </a:lnSpc>
              <a:spcBef>
                <a:spcPts val="0"/>
              </a:spcBef>
              <a:spcAft>
                <a:spcPts val="0"/>
              </a:spcAft>
              <a:buClrTx/>
              <a:buSzTx/>
              <a:buFontTx/>
              <a:buNone/>
              <a:tabLst/>
              <a:defRPr/>
            </a:pPr>
            <a:r>
              <a:rPr lang="en-AU" b="0" baseline="0" dirty="0" smtClean="0"/>
              <a:t>Do you notice any patterns that could be described as moving ‘from this… to this’?</a:t>
            </a:r>
            <a:endParaRPr lang="en-AU" b="0" dirty="0" smtClean="0"/>
          </a:p>
          <a:p>
            <a:pPr defTabSz="914071"/>
            <a:endParaRPr lang="en-AU"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5</a:t>
            </a:fld>
            <a:endParaRPr lang="en-AU"/>
          </a:p>
        </p:txBody>
      </p:sp>
    </p:spTree>
    <p:extLst>
      <p:ext uri="{BB962C8B-B14F-4D97-AF65-F5344CB8AC3E}">
        <p14:creationId xmlns:p14="http://schemas.microsoft.com/office/powerpoint/2010/main" val="146704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t>HANDOUTS</a:t>
            </a:r>
          </a:p>
          <a:p>
            <a:pPr marL="0" marR="0" indent="0" algn="l" defTabSz="457694" rtl="0" eaLnBrk="1" fontAlgn="auto" latinLnBrk="0" hangingPunct="1">
              <a:lnSpc>
                <a:spcPct val="100000"/>
              </a:lnSpc>
              <a:spcBef>
                <a:spcPts val="0"/>
              </a:spcBef>
              <a:spcAft>
                <a:spcPts val="0"/>
              </a:spcAft>
              <a:buClrTx/>
              <a:buSzTx/>
              <a:buFontTx/>
              <a:buNone/>
              <a:tabLst/>
              <a:defRPr/>
            </a:pPr>
            <a:r>
              <a:rPr lang="en-US" sz="1200" b="0" dirty="0" smtClean="0"/>
              <a:t>Handout 2:</a:t>
            </a:r>
            <a:r>
              <a:rPr lang="en-US" sz="1200" b="0" baseline="0" dirty="0" smtClean="0"/>
              <a:t> Transforming tasks strategy diagram</a:t>
            </a:r>
          </a:p>
          <a:p>
            <a:pPr marL="0" marR="0" indent="0" algn="l" defTabSz="457694" rtl="0" eaLnBrk="1" fontAlgn="auto" latinLnBrk="0" hangingPunct="1">
              <a:lnSpc>
                <a:spcPct val="100000"/>
              </a:lnSpc>
              <a:spcBef>
                <a:spcPts val="0"/>
              </a:spcBef>
              <a:spcAft>
                <a:spcPts val="0"/>
              </a:spcAft>
              <a:buClrTx/>
              <a:buSzTx/>
              <a:buFontTx/>
              <a:buNone/>
              <a:tabLst/>
              <a:defRPr/>
            </a:pPr>
            <a:endParaRPr lang="en-AU" b="1" dirty="0" smtClean="0"/>
          </a:p>
          <a:p>
            <a:r>
              <a:rPr lang="en-AU" b="1" dirty="0" smtClean="0"/>
              <a:t>SLIDE</a:t>
            </a:r>
            <a:r>
              <a:rPr lang="en-AU" b="1" baseline="0" dirty="0" smtClean="0"/>
              <a:t> NOTES</a:t>
            </a:r>
            <a:endParaRPr lang="en-AU" b="1" dirty="0" smtClean="0"/>
          </a:p>
          <a:p>
            <a:r>
              <a:rPr lang="en-AU" b="1" dirty="0" smtClean="0"/>
              <a:t>There are four main strategies:</a:t>
            </a:r>
          </a:p>
          <a:p>
            <a:pPr marL="228600" indent="-228600">
              <a:buFont typeface="+mj-lt"/>
              <a:buAutoNum type="arabicPeriod"/>
            </a:pPr>
            <a:r>
              <a:rPr lang="en-AU" dirty="0" smtClean="0"/>
              <a:t>From closed to open</a:t>
            </a:r>
          </a:p>
          <a:p>
            <a:pPr marL="228600" indent="-228600">
              <a:buFont typeface="+mj-lt"/>
              <a:buAutoNum type="arabicPeriod"/>
            </a:pPr>
            <a:r>
              <a:rPr lang="en-AU" dirty="0" smtClean="0"/>
              <a:t>From information to understanding </a:t>
            </a:r>
          </a:p>
          <a:p>
            <a:pPr marL="228600" indent="-228600">
              <a:buFont typeface="+mj-lt"/>
              <a:buAutoNum type="arabicPeriod"/>
            </a:pPr>
            <a:r>
              <a:rPr lang="en-AU" dirty="0" smtClean="0"/>
              <a:t>From tell to ask</a:t>
            </a:r>
          </a:p>
          <a:p>
            <a:pPr marL="228600" indent="-228600">
              <a:buFont typeface="+mj-lt"/>
              <a:buAutoNum type="arabicPeriod"/>
            </a:pPr>
            <a:r>
              <a:rPr lang="en-AU" dirty="0" smtClean="0"/>
              <a:t>From procedure</a:t>
            </a:r>
            <a:r>
              <a:rPr lang="en-AU" baseline="0" dirty="0" smtClean="0"/>
              <a:t> to problem solving.</a:t>
            </a:r>
          </a:p>
          <a:p>
            <a:pPr marL="228600" indent="-228600">
              <a:buFont typeface="+mj-lt"/>
              <a:buAutoNum type="arabicPeriod"/>
            </a:pPr>
            <a:endParaRPr lang="en-AU" baseline="0" dirty="0" smtClean="0"/>
          </a:p>
          <a:p>
            <a:pPr marL="0" indent="0">
              <a:buFont typeface="+mj-lt"/>
              <a:buNone/>
            </a:pPr>
            <a:r>
              <a:rPr lang="en-AU" b="1" baseline="0" dirty="0" smtClean="0"/>
              <a:t>For each strategy there are 4 techniques</a:t>
            </a:r>
          </a:p>
          <a:p>
            <a:pPr marL="0" indent="0">
              <a:buFont typeface="+mj-lt"/>
              <a:buNone/>
            </a:pPr>
            <a:endParaRPr lang="en-AU" b="0" dirty="0" smtClean="0"/>
          </a:p>
          <a:p>
            <a:pPr marL="0" indent="0">
              <a:buFont typeface="+mj-lt"/>
              <a:buNone/>
            </a:pPr>
            <a:r>
              <a:rPr lang="en-AU" b="0" dirty="0" smtClean="0"/>
              <a:t>Explain</a:t>
            </a:r>
            <a:r>
              <a:rPr lang="en-AU" b="0" baseline="0" dirty="0" smtClean="0"/>
              <a:t> that it has been intentional to choose 4 strategies and 4 techniques and that they can be applied across all learning areas.  Makes it easier to remember ways to change tasks from this to this…</a:t>
            </a:r>
          </a:p>
          <a:p>
            <a:pPr marL="0" indent="0">
              <a:buFont typeface="+mj-lt"/>
              <a:buNone/>
            </a:pPr>
            <a:endParaRPr lang="en-AU" b="1" baseline="0" dirty="0" smtClean="0"/>
          </a:p>
          <a:p>
            <a:pPr marL="0" indent="0">
              <a:buFont typeface="+mj-lt"/>
              <a:buNone/>
            </a:pPr>
            <a:r>
              <a:rPr lang="en-AU" b="0" dirty="0" smtClean="0"/>
              <a:t>The focus for today’s workshop is looking at the strategy,</a:t>
            </a:r>
            <a:r>
              <a:rPr lang="en-AU" b="0" baseline="0" dirty="0" smtClean="0"/>
              <a:t> “From closed to Open’ and the four techniques.</a:t>
            </a:r>
            <a:endParaRPr lang="en-AU" b="0" dirty="0" smtClean="0"/>
          </a:p>
          <a:p>
            <a:pPr marL="228600" indent="-228600">
              <a:buFont typeface="+mj-lt"/>
              <a:buAutoNum type="arabicPeriod"/>
            </a:pPr>
            <a:endParaRPr lang="en-AU"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6</a:t>
            </a:fld>
            <a:endParaRPr lang="en-AU"/>
          </a:p>
        </p:txBody>
      </p:sp>
    </p:spTree>
    <p:extLst>
      <p:ext uri="{BB962C8B-B14F-4D97-AF65-F5344CB8AC3E}">
        <p14:creationId xmlns:p14="http://schemas.microsoft.com/office/powerpoint/2010/main" val="32170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551">
              <a:defRPr/>
            </a:pPr>
            <a:r>
              <a:rPr lang="en-AU" b="1" dirty="0" smtClean="0"/>
              <a:t>SLIDE NOTES</a:t>
            </a:r>
          </a:p>
          <a:p>
            <a:pPr defTabSz="456551">
              <a:defRPr/>
            </a:pPr>
            <a:r>
              <a:rPr lang="en-AU" dirty="0" smtClean="0"/>
              <a:t>These techniques aren’t the only ways of opening up a closed task but they provide a starting point for</a:t>
            </a:r>
            <a:r>
              <a:rPr lang="en-AU" baseline="0" dirty="0" smtClean="0"/>
              <a:t> thinking about how the intellectual challenge in a task can be increased.</a:t>
            </a:r>
            <a:r>
              <a:rPr lang="en-AU" dirty="0" smtClean="0"/>
              <a:t> </a:t>
            </a:r>
          </a:p>
          <a:p>
            <a:pPr defTabSz="456551">
              <a:defRPr/>
            </a:pPr>
            <a:endParaRPr lang="en-AU" dirty="0" smtClean="0"/>
          </a:p>
          <a:p>
            <a:r>
              <a:rPr lang="en-AU" dirty="0" smtClean="0"/>
              <a:t>Participants will have already used</a:t>
            </a:r>
            <a:r>
              <a:rPr lang="en-AU" baseline="0" dirty="0" smtClean="0"/>
              <a:t> </a:t>
            </a:r>
            <a:r>
              <a:rPr lang="en-AU" dirty="0" smtClean="0"/>
              <a:t>effective techniques for making closed tasks</a:t>
            </a:r>
            <a:r>
              <a:rPr lang="en-AU" baseline="0" dirty="0" smtClean="0"/>
              <a:t> more open.</a:t>
            </a:r>
          </a:p>
          <a:p>
            <a:endParaRPr lang="en-AU" dirty="0" smtClean="0"/>
          </a:p>
          <a:p>
            <a:r>
              <a:rPr lang="en-AU" b="1" dirty="0" smtClean="0"/>
              <a:t>DISCUSSION (5 minutes)</a:t>
            </a:r>
            <a:endParaRPr lang="en-AU" dirty="0" smtClean="0"/>
          </a:p>
          <a:p>
            <a:r>
              <a:rPr lang="en-AU" dirty="0" smtClean="0"/>
              <a:t>Ask participants to give examples in table groups of closed to open strategies they</a:t>
            </a:r>
            <a:r>
              <a:rPr lang="en-AU" baseline="0" dirty="0" smtClean="0"/>
              <a:t> </a:t>
            </a:r>
            <a:r>
              <a:rPr lang="en-AU" dirty="0" smtClean="0"/>
              <a:t>have used in their teaching.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7</a:t>
            </a:fld>
            <a:endParaRPr lang="en-AU"/>
          </a:p>
        </p:txBody>
      </p:sp>
    </p:spTree>
    <p:extLst>
      <p:ext uri="{BB962C8B-B14F-4D97-AF65-F5344CB8AC3E}">
        <p14:creationId xmlns:p14="http://schemas.microsoft.com/office/powerpoint/2010/main" val="282170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ACTIVITY</a:t>
            </a:r>
          </a:p>
          <a:p>
            <a:r>
              <a:rPr lang="en-AU" dirty="0" smtClean="0"/>
              <a:t>The purpose of this activity is to engage participants in thinking about the kinds of questions we ask students. Are they closed? Are they open?  Or doe</a:t>
            </a:r>
            <a:r>
              <a:rPr lang="en-AU" baseline="0" dirty="0" smtClean="0"/>
              <a:t>s it depend?</a:t>
            </a:r>
          </a:p>
          <a:p>
            <a:r>
              <a:rPr lang="en-AU" baseline="0" dirty="0" smtClean="0"/>
              <a:t>Click through the next ten slides quickly and ask participants to indicate what kind of question they think is shown on the screen:</a:t>
            </a:r>
            <a:endParaRPr lang="en-AU" dirty="0" smtClean="0"/>
          </a:p>
          <a:p>
            <a:r>
              <a:rPr lang="en-AU" b="1" dirty="0" smtClean="0"/>
              <a:t>Closed</a:t>
            </a:r>
            <a:r>
              <a:rPr lang="en-AU" b="1" baseline="0" dirty="0" smtClean="0"/>
              <a:t> fist = closed questions</a:t>
            </a:r>
          </a:p>
          <a:p>
            <a:r>
              <a:rPr lang="en-AU" b="1" baseline="0" dirty="0" smtClean="0"/>
              <a:t>Open hand = open questions</a:t>
            </a:r>
          </a:p>
          <a:p>
            <a:r>
              <a:rPr lang="en-AU" b="1" baseline="0" dirty="0" smtClean="0"/>
              <a:t>Waving hand = it depends.</a:t>
            </a:r>
          </a:p>
          <a:p>
            <a:endParaRPr lang="en-A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INFORMATION FOR FACILITATORS</a:t>
            </a:r>
            <a:endParaRPr lang="en-AU" sz="1200" dirty="0" smtClean="0"/>
          </a:p>
          <a:p>
            <a:r>
              <a:rPr lang="en-AU" b="0" dirty="0" smtClean="0"/>
              <a:t>Remind participants of the</a:t>
            </a:r>
            <a:r>
              <a:rPr lang="en-AU" b="0" baseline="0" dirty="0" smtClean="0"/>
              <a:t> key message from Workshop 1. Students need to respond to </a:t>
            </a:r>
            <a:r>
              <a:rPr lang="en-AU" b="1" baseline="0" dirty="0" smtClean="0"/>
              <a:t>both</a:t>
            </a:r>
            <a:r>
              <a:rPr lang="en-AU" b="0" baseline="0" dirty="0" smtClean="0"/>
              <a:t> open and closed questions.</a:t>
            </a:r>
          </a:p>
          <a:p>
            <a:endParaRPr lang="en-AU" b="0" dirty="0" smtClean="0"/>
          </a:p>
          <a:p>
            <a:pPr defTabSz="914153">
              <a:defRPr/>
            </a:pPr>
            <a:r>
              <a:rPr lang="en-AU" b="1" dirty="0" smtClean="0">
                <a:solidFill>
                  <a:schemeClr val="tx1"/>
                </a:solidFill>
              </a:rPr>
              <a:t>KEY MESSAGE: </a:t>
            </a:r>
          </a:p>
          <a:p>
            <a:pPr defTabSz="914153">
              <a:defRPr/>
            </a:pPr>
            <a:r>
              <a:rPr lang="en-AU" b="1" dirty="0" smtClean="0">
                <a:solidFill>
                  <a:schemeClr val="tx1"/>
                </a:solidFill>
              </a:rPr>
              <a:t>Emphasise </a:t>
            </a:r>
            <a:r>
              <a:rPr lang="en-AU" b="1" baseline="0" dirty="0" smtClean="0"/>
              <a:t>one type of thinking is not being prioritised over another. We need both fluency AND fluency plus thinking</a:t>
            </a:r>
            <a:endParaRPr lang="en-AU" dirty="0"/>
          </a:p>
        </p:txBody>
      </p:sp>
      <p:sp>
        <p:nvSpPr>
          <p:cNvPr id="4" name="Slide Number Placeholder 3"/>
          <p:cNvSpPr>
            <a:spLocks noGrp="1"/>
          </p:cNvSpPr>
          <p:nvPr>
            <p:ph type="sldNum" sz="quarter" idx="10"/>
          </p:nvPr>
        </p:nvSpPr>
        <p:spPr/>
        <p:txBody>
          <a:bodyPr/>
          <a:lstStyle/>
          <a:p>
            <a:fld id="{354451EA-E71B-4370-BCBA-0222C50DFBF5}" type="slidenum">
              <a:rPr lang="en-AU" smtClean="0"/>
              <a:t>8</a:t>
            </a:fld>
            <a:endParaRPr lang="en-AU"/>
          </a:p>
        </p:txBody>
      </p:sp>
    </p:spTree>
    <p:extLst>
      <p:ext uri="{BB962C8B-B14F-4D97-AF65-F5344CB8AC3E}">
        <p14:creationId xmlns:p14="http://schemas.microsoft.com/office/powerpoint/2010/main" val="151565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54451EA-E71B-4370-BCBA-0222C50DFBF5}" type="slidenum">
              <a:rPr lang="en-AU" smtClean="0"/>
              <a:t>9</a:t>
            </a:fld>
            <a:endParaRPr lang="en-AU"/>
          </a:p>
        </p:txBody>
      </p:sp>
    </p:spTree>
    <p:extLst>
      <p:ext uri="{BB962C8B-B14F-4D97-AF65-F5344CB8AC3E}">
        <p14:creationId xmlns:p14="http://schemas.microsoft.com/office/powerpoint/2010/main" val="315320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9AD5F6E-CFEC-4675-8D70-A514B505B4E5}" type="datetimeFigureOut">
              <a:rPr lang="en-AU" smtClean="0"/>
              <a:t>6/05/2015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174820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AD5F6E-CFEC-4675-8D70-A514B505B4E5}" type="datetimeFigureOut">
              <a:rPr lang="en-AU" smtClean="0"/>
              <a:t>6/05/2015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419275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AD5F6E-CFEC-4675-8D70-A514B505B4E5}" type="datetimeFigureOut">
              <a:rPr lang="en-AU" smtClean="0"/>
              <a:t>6/05/2015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20168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AD5F6E-CFEC-4675-8D70-A514B505B4E5}" type="datetimeFigureOut">
              <a:rPr lang="en-AU" smtClean="0"/>
              <a:t>6/05/2015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410788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D5F6E-CFEC-4675-8D70-A514B505B4E5}" type="datetimeFigureOut">
              <a:rPr lang="en-AU" smtClean="0"/>
              <a:t>6/05/2015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23008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AD5F6E-CFEC-4675-8D70-A514B505B4E5}" type="datetimeFigureOut">
              <a:rPr lang="en-AU" smtClean="0"/>
              <a:t>6/05/2015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19212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9AD5F6E-CFEC-4675-8D70-A514B505B4E5}" type="datetimeFigureOut">
              <a:rPr lang="en-AU" smtClean="0"/>
              <a:t>6/05/2015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6931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9AD5F6E-CFEC-4675-8D70-A514B505B4E5}" type="datetimeFigureOut">
              <a:rPr lang="en-AU" smtClean="0"/>
              <a:t>6/05/2015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32718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D5F6E-CFEC-4675-8D70-A514B505B4E5}" type="datetimeFigureOut">
              <a:rPr lang="en-AU" smtClean="0"/>
              <a:t>6/05/2015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68125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D5F6E-CFEC-4675-8D70-A514B505B4E5}" type="datetimeFigureOut">
              <a:rPr lang="en-AU" smtClean="0"/>
              <a:t>6/05/2015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45308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D5F6E-CFEC-4675-8D70-A514B505B4E5}" type="datetimeFigureOut">
              <a:rPr lang="en-AU" smtClean="0"/>
              <a:t>6/05/2015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C116E6-7366-443F-B153-ADA9FEE8E5EC}" type="slidenum">
              <a:rPr lang="en-AU" smtClean="0"/>
              <a:t>‹#›</a:t>
            </a:fld>
            <a:endParaRPr lang="en-AU"/>
          </a:p>
        </p:txBody>
      </p:sp>
    </p:spTree>
    <p:extLst>
      <p:ext uri="{BB962C8B-B14F-4D97-AF65-F5344CB8AC3E}">
        <p14:creationId xmlns:p14="http://schemas.microsoft.com/office/powerpoint/2010/main" val="379927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D5F6E-CFEC-4675-8D70-A514B505B4E5}" type="datetimeFigureOut">
              <a:rPr lang="en-AU" smtClean="0"/>
              <a:t>6/05/2015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116E6-7366-443F-B153-ADA9FEE8E5EC}" type="slidenum">
              <a:rPr lang="en-AU" smtClean="0"/>
              <a:t>‹#›</a:t>
            </a:fld>
            <a:endParaRPr lang="en-AU"/>
          </a:p>
        </p:txBody>
      </p:sp>
    </p:spTree>
    <p:extLst>
      <p:ext uri="{BB962C8B-B14F-4D97-AF65-F5344CB8AC3E}">
        <p14:creationId xmlns:p14="http://schemas.microsoft.com/office/powerpoint/2010/main" val="103992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57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93"/>
            <a:ext cx="9144000" cy="6805013"/>
          </a:xfrm>
          <a:prstGeom prst="rect">
            <a:avLst/>
          </a:prstGeom>
        </p:spPr>
      </p:pic>
    </p:spTree>
    <p:extLst>
      <p:ext uri="{BB962C8B-B14F-4D97-AF65-F5344CB8AC3E}">
        <p14:creationId xmlns:p14="http://schemas.microsoft.com/office/powerpoint/2010/main" val="152314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11"/>
            <a:ext cx="9144000" cy="6833378"/>
          </a:xfrm>
          <a:prstGeom prst="rect">
            <a:avLst/>
          </a:prstGeom>
        </p:spPr>
      </p:pic>
    </p:spTree>
    <p:extLst>
      <p:ext uri="{BB962C8B-B14F-4D97-AF65-F5344CB8AC3E}">
        <p14:creationId xmlns:p14="http://schemas.microsoft.com/office/powerpoint/2010/main" val="93905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26"/>
            <a:ext cx="9144000" cy="6806948"/>
          </a:xfrm>
          <a:prstGeom prst="rect">
            <a:avLst/>
          </a:prstGeom>
        </p:spPr>
      </p:pic>
    </p:spTree>
    <p:extLst>
      <p:ext uri="{BB962C8B-B14F-4D97-AF65-F5344CB8AC3E}">
        <p14:creationId xmlns:p14="http://schemas.microsoft.com/office/powerpoint/2010/main" val="185495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01039"/>
          </a:xfrm>
          <a:prstGeom prst="rect">
            <a:avLst/>
          </a:prstGeom>
        </p:spPr>
      </p:pic>
    </p:spTree>
    <p:extLst>
      <p:ext uri="{BB962C8B-B14F-4D97-AF65-F5344CB8AC3E}">
        <p14:creationId xmlns:p14="http://schemas.microsoft.com/office/powerpoint/2010/main" val="4684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 y="0"/>
            <a:ext cx="9141472" cy="6858000"/>
          </a:xfrm>
          <a:prstGeom prst="rect">
            <a:avLst/>
          </a:prstGeom>
        </p:spPr>
      </p:pic>
    </p:spTree>
    <p:extLst>
      <p:ext uri="{BB962C8B-B14F-4D97-AF65-F5344CB8AC3E}">
        <p14:creationId xmlns:p14="http://schemas.microsoft.com/office/powerpoint/2010/main" val="157296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
            <a:ext cx="9144000" cy="6854209"/>
          </a:xfrm>
          <a:prstGeom prst="rect">
            <a:avLst/>
          </a:prstGeom>
        </p:spPr>
      </p:pic>
    </p:spTree>
    <p:extLst>
      <p:ext uri="{BB962C8B-B14F-4D97-AF65-F5344CB8AC3E}">
        <p14:creationId xmlns:p14="http://schemas.microsoft.com/office/powerpoint/2010/main" val="365210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70"/>
            <a:ext cx="9144000" cy="6842860"/>
          </a:xfrm>
          <a:prstGeom prst="rect">
            <a:avLst/>
          </a:prstGeom>
        </p:spPr>
      </p:pic>
    </p:spTree>
    <p:extLst>
      <p:ext uri="{BB962C8B-B14F-4D97-AF65-F5344CB8AC3E}">
        <p14:creationId xmlns:p14="http://schemas.microsoft.com/office/powerpoint/2010/main" val="328697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33"/>
            <a:ext cx="9144000" cy="6801134"/>
          </a:xfrm>
          <a:prstGeom prst="rect">
            <a:avLst/>
          </a:prstGeom>
        </p:spPr>
      </p:pic>
    </p:spTree>
    <p:extLst>
      <p:ext uri="{BB962C8B-B14F-4D97-AF65-F5344CB8AC3E}">
        <p14:creationId xmlns:p14="http://schemas.microsoft.com/office/powerpoint/2010/main" val="5489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9"/>
            <a:ext cx="9144000" cy="6827722"/>
          </a:xfrm>
          <a:prstGeom prst="rect">
            <a:avLst/>
          </a:prstGeom>
        </p:spPr>
      </p:pic>
    </p:spTree>
    <p:extLst>
      <p:ext uri="{BB962C8B-B14F-4D97-AF65-F5344CB8AC3E}">
        <p14:creationId xmlns:p14="http://schemas.microsoft.com/office/powerpoint/2010/main" val="406286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9"/>
            <a:ext cx="9144000" cy="6848561"/>
          </a:xfrm>
          <a:prstGeom prst="rect">
            <a:avLst/>
          </a:prstGeom>
        </p:spPr>
      </p:pic>
    </p:spTree>
    <p:extLst>
      <p:ext uri="{BB962C8B-B14F-4D97-AF65-F5344CB8AC3E}">
        <p14:creationId xmlns:p14="http://schemas.microsoft.com/office/powerpoint/2010/main" val="52048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5"/>
            <a:ext cx="9144000" cy="68465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70" y="2474492"/>
            <a:ext cx="7636060" cy="1909015"/>
          </a:xfrm>
          <a:prstGeom prst="rect">
            <a:avLst/>
          </a:prstGeom>
        </p:spPr>
      </p:pic>
    </p:spTree>
    <p:extLst>
      <p:ext uri="{BB962C8B-B14F-4D97-AF65-F5344CB8AC3E}">
        <p14:creationId xmlns:p14="http://schemas.microsoft.com/office/powerpoint/2010/main" val="2453149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 y="0"/>
            <a:ext cx="9128861" cy="6858000"/>
          </a:xfrm>
          <a:prstGeom prst="rect">
            <a:avLst/>
          </a:prstGeom>
        </p:spPr>
      </p:pic>
    </p:spTree>
    <p:extLst>
      <p:ext uri="{BB962C8B-B14F-4D97-AF65-F5344CB8AC3E}">
        <p14:creationId xmlns:p14="http://schemas.microsoft.com/office/powerpoint/2010/main" val="11208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34"/>
            <a:ext cx="9144000" cy="6837132"/>
          </a:xfrm>
          <a:prstGeom prst="rect">
            <a:avLst/>
          </a:prstGeom>
        </p:spPr>
      </p:pic>
    </p:spTree>
    <p:extLst>
      <p:ext uri="{BB962C8B-B14F-4D97-AF65-F5344CB8AC3E}">
        <p14:creationId xmlns:p14="http://schemas.microsoft.com/office/powerpoint/2010/main" val="86845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872"/>
          <a:stretch/>
        </p:blipFill>
        <p:spPr>
          <a:xfrm>
            <a:off x="6294" y="59820"/>
            <a:ext cx="9131412" cy="6798179"/>
          </a:xfrm>
          <a:prstGeom prst="rect">
            <a:avLst/>
          </a:prstGeom>
        </p:spPr>
      </p:pic>
    </p:spTree>
    <p:extLst>
      <p:ext uri="{BB962C8B-B14F-4D97-AF65-F5344CB8AC3E}">
        <p14:creationId xmlns:p14="http://schemas.microsoft.com/office/powerpoint/2010/main" val="262645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 y="0"/>
            <a:ext cx="9138948" cy="6858000"/>
          </a:xfrm>
          <a:prstGeom prst="rect">
            <a:avLst/>
          </a:prstGeom>
        </p:spPr>
      </p:pic>
    </p:spTree>
    <p:extLst>
      <p:ext uri="{BB962C8B-B14F-4D97-AF65-F5344CB8AC3E}">
        <p14:creationId xmlns:p14="http://schemas.microsoft.com/office/powerpoint/2010/main" val="57110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0" y="0"/>
            <a:ext cx="9103540" cy="6858000"/>
          </a:xfrm>
          <a:prstGeom prst="rect">
            <a:avLst/>
          </a:prstGeom>
        </p:spPr>
      </p:pic>
    </p:spTree>
    <p:extLst>
      <p:ext uri="{BB962C8B-B14F-4D97-AF65-F5344CB8AC3E}">
        <p14:creationId xmlns:p14="http://schemas.microsoft.com/office/powerpoint/2010/main" val="20829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81"/>
            <a:ext cx="9144000" cy="6829638"/>
          </a:xfrm>
          <a:prstGeom prst="rect">
            <a:avLst/>
          </a:prstGeom>
        </p:spPr>
      </p:pic>
    </p:spTree>
    <p:extLst>
      <p:ext uri="{BB962C8B-B14F-4D97-AF65-F5344CB8AC3E}">
        <p14:creationId xmlns:p14="http://schemas.microsoft.com/office/powerpoint/2010/main" val="234740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
            <a:ext cx="9144000" cy="6856106"/>
          </a:xfrm>
          <a:prstGeom prst="rect">
            <a:avLst/>
          </a:prstGeom>
        </p:spPr>
      </p:pic>
    </p:spTree>
    <p:extLst>
      <p:ext uri="{BB962C8B-B14F-4D97-AF65-F5344CB8AC3E}">
        <p14:creationId xmlns:p14="http://schemas.microsoft.com/office/powerpoint/2010/main" val="253703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6"/>
            <a:ext cx="9144000" cy="6839107"/>
          </a:xfrm>
          <a:prstGeom prst="rect">
            <a:avLst/>
          </a:prstGeom>
        </p:spPr>
      </p:pic>
    </p:spTree>
    <p:extLst>
      <p:ext uri="{BB962C8B-B14F-4D97-AF65-F5344CB8AC3E}">
        <p14:creationId xmlns:p14="http://schemas.microsoft.com/office/powerpoint/2010/main" val="65864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5"/>
            <a:ext cx="9144000" cy="6852289"/>
          </a:xfrm>
          <a:prstGeom prst="rect">
            <a:avLst/>
          </a:prstGeom>
        </p:spPr>
      </p:pic>
    </p:spTree>
    <p:extLst>
      <p:ext uri="{BB962C8B-B14F-4D97-AF65-F5344CB8AC3E}">
        <p14:creationId xmlns:p14="http://schemas.microsoft.com/office/powerpoint/2010/main" val="184016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r="841"/>
          <a:stretch/>
        </p:blipFill>
        <p:spPr>
          <a:xfrm>
            <a:off x="0" y="9414"/>
            <a:ext cx="9211340" cy="6947977"/>
          </a:xfrm>
          <a:prstGeom prst="rect">
            <a:avLst/>
          </a:prstGeom>
        </p:spPr>
      </p:pic>
    </p:spTree>
    <p:extLst>
      <p:ext uri="{BB962C8B-B14F-4D97-AF65-F5344CB8AC3E}">
        <p14:creationId xmlns:p14="http://schemas.microsoft.com/office/powerpoint/2010/main" val="266094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28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 y="0"/>
            <a:ext cx="9127672" cy="6858000"/>
          </a:xfrm>
          <a:prstGeom prst="rect">
            <a:avLst/>
          </a:prstGeom>
        </p:spPr>
      </p:pic>
    </p:spTree>
    <p:extLst>
      <p:ext uri="{BB962C8B-B14F-4D97-AF65-F5344CB8AC3E}">
        <p14:creationId xmlns:p14="http://schemas.microsoft.com/office/powerpoint/2010/main" val="103337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6"/>
            <a:ext cx="9144000" cy="6818227"/>
          </a:xfrm>
          <a:prstGeom prst="rect">
            <a:avLst/>
          </a:prstGeom>
        </p:spPr>
      </p:pic>
    </p:spTree>
    <p:extLst>
      <p:ext uri="{BB962C8B-B14F-4D97-AF65-F5344CB8AC3E}">
        <p14:creationId xmlns:p14="http://schemas.microsoft.com/office/powerpoint/2010/main" val="404700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17"/>
            <a:ext cx="9144000" cy="6835366"/>
          </a:xfrm>
          <a:prstGeom prst="rect">
            <a:avLst/>
          </a:prstGeom>
        </p:spPr>
      </p:pic>
    </p:spTree>
    <p:extLst>
      <p:ext uri="{BB962C8B-B14F-4D97-AF65-F5344CB8AC3E}">
        <p14:creationId xmlns:p14="http://schemas.microsoft.com/office/powerpoint/2010/main" val="125174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2474"/>
          </a:xfrm>
          <a:prstGeom prst="rect">
            <a:avLst/>
          </a:prstGeom>
        </p:spPr>
      </p:pic>
    </p:spTree>
    <p:extLst>
      <p:ext uri="{BB962C8B-B14F-4D97-AF65-F5344CB8AC3E}">
        <p14:creationId xmlns:p14="http://schemas.microsoft.com/office/powerpoint/2010/main" val="293050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2161</Words>
  <Application>Microsoft Office PowerPoint</Application>
  <PresentationFormat>On-screen Show (4:3)</PresentationFormat>
  <Paragraphs>238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Dimitriadis</dc:creator>
  <cp:lastModifiedBy>Mandi Dimitriadis</cp:lastModifiedBy>
  <cp:revision>6</cp:revision>
  <cp:lastPrinted>2015-05-06T01:44:43Z</cp:lastPrinted>
  <dcterms:created xsi:type="dcterms:W3CDTF">2015-05-06T01:18:36Z</dcterms:created>
  <dcterms:modified xsi:type="dcterms:W3CDTF">2015-05-06T05:16:33Z</dcterms:modified>
</cp:coreProperties>
</file>