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14" r:id="rId2"/>
    <p:sldMasterId id="2147483695" r:id="rId3"/>
    <p:sldMasterId id="2147483697" r:id="rId4"/>
    <p:sldMasterId id="2147483689" r:id="rId5"/>
    <p:sldMasterId id="2147483710" r:id="rId6"/>
    <p:sldMasterId id="2147483706" r:id="rId7"/>
    <p:sldMasterId id="2147483722" r:id="rId8"/>
    <p:sldMasterId id="2147483729" r:id="rId9"/>
    <p:sldMasterId id="2147483741" r:id="rId10"/>
    <p:sldMasterId id="2147483753" r:id="rId11"/>
    <p:sldMasterId id="2147483765" r:id="rId12"/>
  </p:sldMasterIdLst>
  <p:notesMasterIdLst>
    <p:notesMasterId r:id="rId43"/>
  </p:notesMasterIdLst>
  <p:handoutMasterIdLst>
    <p:handoutMasterId r:id="rId44"/>
  </p:handoutMasterIdLst>
  <p:sldIdLst>
    <p:sldId id="470" r:id="rId13"/>
    <p:sldId id="458" r:id="rId14"/>
    <p:sldId id="418" r:id="rId15"/>
    <p:sldId id="421" r:id="rId16"/>
    <p:sldId id="414" r:id="rId17"/>
    <p:sldId id="446" r:id="rId18"/>
    <p:sldId id="445" r:id="rId19"/>
    <p:sldId id="438" r:id="rId20"/>
    <p:sldId id="440" r:id="rId21"/>
    <p:sldId id="468" r:id="rId22"/>
    <p:sldId id="441" r:id="rId23"/>
    <p:sldId id="439" r:id="rId24"/>
    <p:sldId id="420" r:id="rId25"/>
    <p:sldId id="404" r:id="rId26"/>
    <p:sldId id="424" r:id="rId27"/>
    <p:sldId id="460" r:id="rId28"/>
    <p:sldId id="457" r:id="rId29"/>
    <p:sldId id="413" r:id="rId30"/>
    <p:sldId id="428" r:id="rId31"/>
    <p:sldId id="444" r:id="rId32"/>
    <p:sldId id="461" r:id="rId33"/>
    <p:sldId id="471" r:id="rId34"/>
    <p:sldId id="472" r:id="rId35"/>
    <p:sldId id="465" r:id="rId36"/>
    <p:sldId id="473" r:id="rId37"/>
    <p:sldId id="431" r:id="rId38"/>
    <p:sldId id="432" r:id="rId39"/>
    <p:sldId id="466" r:id="rId40"/>
    <p:sldId id="469" r:id="rId41"/>
    <p:sldId id="467" r:id="rId42"/>
  </p:sldIdLst>
  <p:sldSz cx="9144000" cy="6858000" type="screen4x3"/>
  <p:notesSz cx="6805613" cy="9939338"/>
  <p:defaultTex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145"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29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435"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581"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726" algn="l" defTabSz="914290" rtl="0" eaLnBrk="1" latinLnBrk="0" hangingPunct="1">
      <a:defRPr kern="1200">
        <a:solidFill>
          <a:schemeClr val="tx1"/>
        </a:solidFill>
        <a:latin typeface="Arial" charset="0"/>
        <a:ea typeface="ＭＳ Ｐゴシック" pitchFamily="34" charset="-128"/>
        <a:cs typeface="+mn-cs"/>
      </a:defRPr>
    </a:lvl6pPr>
    <a:lvl7pPr marL="2742871" algn="l" defTabSz="914290" rtl="0" eaLnBrk="1" latinLnBrk="0" hangingPunct="1">
      <a:defRPr kern="1200">
        <a:solidFill>
          <a:schemeClr val="tx1"/>
        </a:solidFill>
        <a:latin typeface="Arial" charset="0"/>
        <a:ea typeface="ＭＳ Ｐゴシック" pitchFamily="34" charset="-128"/>
        <a:cs typeface="+mn-cs"/>
      </a:defRPr>
    </a:lvl7pPr>
    <a:lvl8pPr marL="3200016" algn="l" defTabSz="914290" rtl="0" eaLnBrk="1" latinLnBrk="0" hangingPunct="1">
      <a:defRPr kern="1200">
        <a:solidFill>
          <a:schemeClr val="tx1"/>
        </a:solidFill>
        <a:latin typeface="Arial" charset="0"/>
        <a:ea typeface="ＭＳ Ｐゴシック" pitchFamily="34" charset="-128"/>
        <a:cs typeface="+mn-cs"/>
      </a:defRPr>
    </a:lvl8pPr>
    <a:lvl9pPr marL="3657161" algn="l" defTabSz="91429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616731F3-6FF3-F346-9FC6-3934DEAE6339}">
          <p14:sldIdLst>
            <p14:sldId id="470"/>
            <p14:sldId id="458"/>
            <p14:sldId id="418"/>
            <p14:sldId id="421"/>
            <p14:sldId id="414"/>
            <p14:sldId id="446"/>
            <p14:sldId id="445"/>
            <p14:sldId id="438"/>
            <p14:sldId id="440"/>
            <p14:sldId id="468"/>
            <p14:sldId id="441"/>
            <p14:sldId id="439"/>
            <p14:sldId id="420"/>
            <p14:sldId id="404"/>
            <p14:sldId id="424"/>
            <p14:sldId id="460"/>
            <p14:sldId id="457"/>
            <p14:sldId id="413"/>
            <p14:sldId id="428"/>
            <p14:sldId id="444"/>
            <p14:sldId id="461"/>
            <p14:sldId id="471"/>
            <p14:sldId id="472"/>
            <p14:sldId id="465"/>
            <p14:sldId id="473"/>
            <p14:sldId id="431"/>
            <p14:sldId id="432"/>
            <p14:sldId id="466"/>
            <p14:sldId id="469"/>
            <p14:sldId id="46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 Peters" initials="G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4C2582"/>
    <a:srgbClr val="FF4948"/>
    <a:srgbClr val="B4D7A3"/>
    <a:srgbClr val="CD6820"/>
    <a:srgbClr val="8BCA4B"/>
    <a:srgbClr val="4575B1"/>
    <a:srgbClr val="CECD96"/>
    <a:srgbClr val="088186"/>
    <a:srgbClr val="FBEACE"/>
    <a:srgbClr val="FBD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72571" autoAdjust="0"/>
  </p:normalViewPr>
  <p:slideViewPr>
    <p:cSldViewPr>
      <p:cViewPr>
        <p:scale>
          <a:sx n="100" d="100"/>
          <a:sy n="100" d="100"/>
        </p:scale>
        <p:origin x="-20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2736"/>
    </p:cViewPr>
  </p:sorterViewPr>
  <p:notesViewPr>
    <p:cSldViewPr>
      <p:cViewPr varScale="1">
        <p:scale>
          <a:sx n="65" d="100"/>
          <a:sy n="65" d="100"/>
        </p:scale>
        <p:origin x="-3372"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3"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defTabSz="457616" eaLnBrk="0" hangingPunct="0">
              <a:defRPr sz="1200"/>
            </a:lvl1pPr>
          </a:lstStyle>
          <a:p>
            <a:pPr>
              <a:defRPr/>
            </a:pPr>
            <a:endParaRPr lang="en-US"/>
          </a:p>
        </p:txBody>
      </p:sp>
      <p:sp>
        <p:nvSpPr>
          <p:cNvPr id="200707" name="Rectangle 3"/>
          <p:cNvSpPr>
            <a:spLocks noGrp="1" noChangeArrowheads="1"/>
          </p:cNvSpPr>
          <p:nvPr>
            <p:ph type="dt" sz="quarter" idx="1"/>
          </p:nvPr>
        </p:nvSpPr>
        <p:spPr bwMode="auto">
          <a:xfrm>
            <a:off x="3854186"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algn="r" defTabSz="457616" eaLnBrk="0" hangingPunct="0">
              <a:defRPr sz="1200"/>
            </a:lvl1pPr>
          </a:lstStyle>
          <a:p>
            <a:pPr>
              <a:defRPr/>
            </a:pPr>
            <a:fld id="{4D1163F4-D97E-47AD-AD34-1AF4B66EDE1A}" type="datetime1">
              <a:rPr lang="en-AU"/>
              <a:pPr>
                <a:defRPr/>
              </a:pPr>
              <a:t>31/07/2015</a:t>
            </a:fld>
            <a:endParaRPr lang="en-AU"/>
          </a:p>
        </p:txBody>
      </p:sp>
      <p:sp>
        <p:nvSpPr>
          <p:cNvPr id="200708" name="Rectangle 4"/>
          <p:cNvSpPr>
            <a:spLocks noGrp="1" noChangeArrowheads="1"/>
          </p:cNvSpPr>
          <p:nvPr>
            <p:ph type="ftr" sz="quarter" idx="2"/>
          </p:nvPr>
        </p:nvSpPr>
        <p:spPr bwMode="auto">
          <a:xfrm>
            <a:off x="3"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defTabSz="457616" eaLnBrk="0" hangingPunct="0">
              <a:defRPr sz="1200"/>
            </a:lvl1pPr>
          </a:lstStyle>
          <a:p>
            <a:pPr>
              <a:defRPr/>
            </a:pPr>
            <a:endParaRPr lang="en-US"/>
          </a:p>
        </p:txBody>
      </p:sp>
      <p:sp>
        <p:nvSpPr>
          <p:cNvPr id="200709" name="Rectangle 5"/>
          <p:cNvSpPr>
            <a:spLocks noGrp="1" noChangeArrowheads="1"/>
          </p:cNvSpPr>
          <p:nvPr>
            <p:ph type="sldNum" sz="quarter" idx="3"/>
          </p:nvPr>
        </p:nvSpPr>
        <p:spPr bwMode="auto">
          <a:xfrm>
            <a:off x="3854186"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algn="r" defTabSz="457616" eaLnBrk="0" hangingPunct="0">
              <a:defRPr sz="1200"/>
            </a:lvl1pPr>
          </a:lstStyle>
          <a:p>
            <a:pPr>
              <a:defRPr/>
            </a:pPr>
            <a:fld id="{2D2444A8-804C-49B8-979B-39C1689254F2}" type="slidenum">
              <a:rPr lang="en-AU"/>
              <a:pPr>
                <a:defRPr/>
              </a:pPr>
              <a:t>‹#›</a:t>
            </a:fld>
            <a:endParaRPr lang="en-AU"/>
          </a:p>
        </p:txBody>
      </p:sp>
    </p:spTree>
    <p:extLst>
      <p:ext uri="{BB962C8B-B14F-4D97-AF65-F5344CB8AC3E}">
        <p14:creationId xmlns:p14="http://schemas.microsoft.com/office/powerpoint/2010/main" val="2085117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3"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defTabSz="457616" eaLnBrk="0" hangingPunct="0">
              <a:defRPr sz="1200"/>
            </a:lvl1pPr>
          </a:lstStyle>
          <a:p>
            <a:pPr>
              <a:defRPr/>
            </a:pPr>
            <a:endParaRPr lang="en-US"/>
          </a:p>
        </p:txBody>
      </p:sp>
      <p:sp>
        <p:nvSpPr>
          <p:cNvPr id="175107" name="Rectangle 3"/>
          <p:cNvSpPr>
            <a:spLocks noGrp="1" noChangeArrowheads="1"/>
          </p:cNvSpPr>
          <p:nvPr>
            <p:ph type="dt" idx="1"/>
          </p:nvPr>
        </p:nvSpPr>
        <p:spPr bwMode="auto">
          <a:xfrm>
            <a:off x="3854186"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algn="r" defTabSz="457616" eaLnBrk="0" hangingPunct="0">
              <a:defRPr sz="1200"/>
            </a:lvl1pPr>
          </a:lstStyle>
          <a:p>
            <a:pPr>
              <a:defRPr/>
            </a:pPr>
            <a:fld id="{0C153FE8-D61A-418B-84A8-012BD13EE934}" type="datetime1">
              <a:rPr lang="en-AU"/>
              <a:pPr>
                <a:defRPr/>
              </a:pPr>
              <a:t>31/07/2015</a:t>
            </a:fld>
            <a:endParaRPr lang="en-AU"/>
          </a:p>
        </p:txBody>
      </p:sp>
      <p:sp>
        <p:nvSpPr>
          <p:cNvPr id="176132" name="Rectangle 4"/>
          <p:cNvSpPr>
            <a:spLocks noGrp="1" noRot="1" noChangeAspect="1" noChangeArrowheads="1" noTextEdit="1"/>
          </p:cNvSpPr>
          <p:nvPr>
            <p:ph type="sldImg" idx="2"/>
          </p:nvPr>
        </p:nvSpPr>
        <p:spPr bwMode="auto">
          <a:xfrm>
            <a:off x="917575" y="744538"/>
            <a:ext cx="4970463"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p:cNvSpPr>
            <a:spLocks noGrp="1" noChangeArrowheads="1"/>
          </p:cNvSpPr>
          <p:nvPr>
            <p:ph type="body" sz="quarter" idx="3"/>
          </p:nvPr>
        </p:nvSpPr>
        <p:spPr bwMode="auto">
          <a:xfrm>
            <a:off x="680246" y="4721747"/>
            <a:ext cx="5445127" cy="4472225"/>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75110" name="Rectangle 6"/>
          <p:cNvSpPr>
            <a:spLocks noGrp="1" noChangeArrowheads="1"/>
          </p:cNvSpPr>
          <p:nvPr>
            <p:ph type="ftr" sz="quarter" idx="4"/>
          </p:nvPr>
        </p:nvSpPr>
        <p:spPr bwMode="auto">
          <a:xfrm>
            <a:off x="3"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defTabSz="457616" eaLnBrk="0" hangingPunct="0">
              <a:defRPr sz="1200"/>
            </a:lvl1pPr>
          </a:lstStyle>
          <a:p>
            <a:pPr>
              <a:defRPr/>
            </a:pPr>
            <a:endParaRPr lang="en-US"/>
          </a:p>
        </p:txBody>
      </p:sp>
      <p:sp>
        <p:nvSpPr>
          <p:cNvPr id="175111" name="Rectangle 7"/>
          <p:cNvSpPr>
            <a:spLocks noGrp="1" noChangeArrowheads="1"/>
          </p:cNvSpPr>
          <p:nvPr>
            <p:ph type="sldNum" sz="quarter" idx="5"/>
          </p:nvPr>
        </p:nvSpPr>
        <p:spPr bwMode="auto">
          <a:xfrm>
            <a:off x="3854186"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algn="r" defTabSz="457616" eaLnBrk="0" hangingPunct="0">
              <a:defRPr sz="1200"/>
            </a:lvl1pPr>
          </a:lstStyle>
          <a:p>
            <a:pPr>
              <a:defRPr/>
            </a:pPr>
            <a:fld id="{21792D85-6D91-487C-B9DF-861E28D90326}" type="slidenum">
              <a:rPr lang="en-AU"/>
              <a:pPr>
                <a:defRPr/>
              </a:pPr>
              <a:t>‹#›</a:t>
            </a:fld>
            <a:endParaRPr lang="en-AU"/>
          </a:p>
        </p:txBody>
      </p:sp>
    </p:spTree>
    <p:extLst>
      <p:ext uri="{BB962C8B-B14F-4D97-AF65-F5344CB8AC3E}">
        <p14:creationId xmlns:p14="http://schemas.microsoft.com/office/powerpoint/2010/main" val="3099658052"/>
      </p:ext>
    </p:extLst>
  </p:cSld>
  <p:clrMap bg1="lt1" tx1="dk1" bg2="lt2" tx2="dk2" accent1="accent1" accent2="accent2" accent3="accent3" accent4="accent4" accent5="accent5" accent6="accent6" hlink="hlink" folHlink="folHlink"/>
  <p:notesStyle>
    <a:lvl1pPr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145"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290"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435"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581"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cleadersresource.sa.edu.a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imeo.com/8743730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HANDOUTS</a:t>
            </a:r>
          </a:p>
          <a:p>
            <a:r>
              <a:rPr lang="en-AU" dirty="0" smtClean="0"/>
              <a:t>Page for facilitators that lists all the hand outs needed for the workshop and the meanings of icons used on the slides in this workshop.</a:t>
            </a:r>
          </a:p>
          <a:p>
            <a:endParaRPr lang="en-AU" b="1" dirty="0" smtClean="0"/>
          </a:p>
          <a:p>
            <a:r>
              <a:rPr lang="en-AU" b="1" dirty="0" smtClean="0"/>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This is the third workshop in the transforming tasks module.</a:t>
            </a:r>
          </a:p>
          <a:p>
            <a:endParaRPr lang="en-AU" dirty="0" smtClean="0"/>
          </a:p>
          <a:p>
            <a:r>
              <a:rPr lang="en-AU" b="1" dirty="0" smtClean="0"/>
              <a:t>WORKSHOP</a:t>
            </a:r>
            <a:r>
              <a:rPr lang="en-AU" b="1" baseline="0" dirty="0" smtClean="0"/>
              <a:t> 3</a:t>
            </a:r>
          </a:p>
          <a:p>
            <a:pPr defTabSz="453634">
              <a:defRPr/>
            </a:pPr>
            <a:r>
              <a:rPr lang="en-AU" baseline="0" dirty="0" smtClean="0"/>
              <a:t>In this workshop participants will:</a:t>
            </a:r>
          </a:p>
          <a:p>
            <a:pPr marL="171432" indent="-171432" defTabSz="453634">
              <a:buFont typeface="Arial" panose="020B0604020202020204" pitchFamily="34" charset="0"/>
              <a:buChar char="•"/>
              <a:defRPr/>
            </a:pPr>
            <a:r>
              <a:rPr lang="en-AU" baseline="0" dirty="0" smtClean="0"/>
              <a:t>Further develop effective strategies and build onto current practice</a:t>
            </a:r>
          </a:p>
          <a:p>
            <a:pPr marL="171432" indent="-171432" defTabSz="453634">
              <a:buFont typeface="Arial" panose="020B0604020202020204" pitchFamily="34" charset="0"/>
              <a:buChar char="•"/>
              <a:defRPr/>
            </a:pPr>
            <a:r>
              <a:rPr lang="en-AU" baseline="0" dirty="0" smtClean="0"/>
              <a:t>Share their commitment to action from Workshop 2</a:t>
            </a:r>
          </a:p>
          <a:p>
            <a:pPr marL="171432" indent="-171432" defTabSz="453634">
              <a:buFont typeface="Arial" panose="020B0604020202020204" pitchFamily="34" charset="0"/>
              <a:buChar char="•"/>
              <a:defRPr/>
            </a:pPr>
            <a:r>
              <a:rPr lang="en-AU" baseline="0" dirty="0" smtClean="0"/>
              <a:t>Identify and increase the intellectual challenge of a task by using the ‘Tell to ask’ strategy.</a:t>
            </a:r>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a:t>
            </a:fld>
            <a:endParaRPr lang="en-AU"/>
          </a:p>
        </p:txBody>
      </p:sp>
    </p:spTree>
    <p:extLst>
      <p:ext uri="{BB962C8B-B14F-4D97-AF65-F5344CB8AC3E}">
        <p14:creationId xmlns:p14="http://schemas.microsoft.com/office/powerpoint/2010/main" val="184098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SLIDE NOTES</a:t>
            </a:r>
            <a:endParaRPr lang="en-US" sz="1200" dirty="0" smtClean="0">
              <a:latin typeface="+mn-lt"/>
            </a:endParaRPr>
          </a:p>
          <a:p>
            <a:pPr defTabSz="453671"/>
            <a:r>
              <a:rPr lang="en-AU" sz="1200" dirty="0" smtClean="0">
                <a:latin typeface="+mn-lt"/>
              </a:rPr>
              <a:t>The example given for the ‘Explore</a:t>
            </a:r>
            <a:r>
              <a:rPr lang="en-AU" sz="1200" baseline="0" dirty="0" smtClean="0">
                <a:latin typeface="+mn-lt"/>
              </a:rPr>
              <a:t> before explain’ </a:t>
            </a:r>
            <a:r>
              <a:rPr lang="en-AU" sz="1200" dirty="0" smtClean="0">
                <a:latin typeface="+mn-lt"/>
              </a:rPr>
              <a:t>technique is for students to try their ideas first. </a:t>
            </a:r>
          </a:p>
          <a:p>
            <a:endParaRPr lang="en-AU"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dirty="0" smtClean="0">
                <a:latin typeface="+mn-lt"/>
              </a:rPr>
              <a:t>Asking questions of students as they explore and try out their ideas,</a:t>
            </a:r>
            <a:r>
              <a:rPr lang="en-AU" sz="1200" baseline="0" dirty="0" smtClean="0">
                <a:latin typeface="+mn-lt"/>
              </a:rPr>
              <a:t> </a:t>
            </a:r>
            <a:r>
              <a:rPr lang="en-AU" sz="1200" dirty="0" smtClean="0">
                <a:latin typeface="+mn-lt"/>
              </a:rPr>
              <a:t>increases intellectual challenge,</a:t>
            </a:r>
            <a:r>
              <a:rPr lang="en-AU" sz="1200" baseline="0" dirty="0" smtClean="0">
                <a:latin typeface="+mn-lt"/>
              </a:rPr>
              <a:t> as illustrated in this quote.</a:t>
            </a:r>
            <a:endParaRPr lang="en-AU" sz="1200" dirty="0" smtClean="0">
              <a:latin typeface="+mn-lt"/>
            </a:endParaRPr>
          </a:p>
          <a:p>
            <a:r>
              <a:rPr lang="en-AU" sz="1200" dirty="0" smtClean="0">
                <a:latin typeface="+mn-lt"/>
              </a:rPr>
              <a:t>Reinhart is a </a:t>
            </a:r>
            <a:r>
              <a:rPr lang="en-AU" sz="1200" baseline="0" dirty="0" smtClean="0">
                <a:latin typeface="+mn-lt"/>
              </a:rPr>
              <a:t>researcher and </a:t>
            </a:r>
            <a:r>
              <a:rPr lang="en-AU" sz="1200" dirty="0" smtClean="0">
                <a:latin typeface="+mn-lt"/>
              </a:rPr>
              <a:t>teacher</a:t>
            </a:r>
            <a:r>
              <a:rPr lang="en-AU" sz="1200" baseline="0" dirty="0" smtClean="0">
                <a:latin typeface="+mn-lt"/>
              </a:rPr>
              <a:t> </a:t>
            </a:r>
            <a:r>
              <a:rPr lang="en-AU" sz="1200" dirty="0" smtClean="0">
                <a:latin typeface="+mn-lt"/>
              </a:rPr>
              <a:t>of mathematics, who discovered his students’ problem solving abilities blossomed when he began talking less and questioning</a:t>
            </a:r>
            <a:r>
              <a:rPr lang="en-AU" sz="1200" baseline="0" dirty="0" smtClean="0">
                <a:latin typeface="+mn-lt"/>
              </a:rPr>
              <a:t> </a:t>
            </a:r>
            <a:r>
              <a:rPr lang="en-AU" sz="1200" dirty="0" smtClean="0">
                <a:latin typeface="+mn-lt"/>
              </a:rPr>
              <a:t>more. </a:t>
            </a:r>
          </a:p>
          <a:p>
            <a:r>
              <a:rPr lang="en-AU" sz="1200" dirty="0" smtClean="0">
                <a:latin typeface="+mn-lt"/>
              </a:rPr>
              <a:t>His advice was, “Ask the best possible questions… and apply strategies that require all students to participate.” (Reinhart, 2000, p. 479). </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dirty="0" smtClean="0">
              <a:latin typeface="+mn-lt"/>
            </a:endParaRPr>
          </a:p>
          <a:p>
            <a:r>
              <a:rPr lang="en-AU" sz="1200" b="1" dirty="0" smtClean="0">
                <a:latin typeface="+mn-lt"/>
              </a:rPr>
              <a:t>REFERENCE</a:t>
            </a:r>
          </a:p>
          <a:p>
            <a:r>
              <a:rPr lang="en-AU" sz="1200" kern="1200" dirty="0" smtClean="0">
                <a:solidFill>
                  <a:schemeClr val="tx1"/>
                </a:solidFill>
                <a:latin typeface="+mn-lt"/>
                <a:ea typeface="ＭＳ Ｐゴシック" pitchFamily="34" charset="-128"/>
                <a:cs typeface="+mn-cs"/>
              </a:rPr>
              <a:t>S Reinhart: “Never</a:t>
            </a:r>
            <a:r>
              <a:rPr lang="en-AU" sz="1200" kern="1200" baseline="0" dirty="0" smtClean="0">
                <a:solidFill>
                  <a:schemeClr val="tx1"/>
                </a:solidFill>
                <a:latin typeface="+mn-lt"/>
                <a:ea typeface="ＭＳ Ｐゴシック" pitchFamily="34" charset="-128"/>
                <a:cs typeface="+mn-cs"/>
              </a:rPr>
              <a:t> say anything a kid can say. Mathematics Teaching in the Middle School</a:t>
            </a:r>
            <a:r>
              <a:rPr lang="en-AU" sz="1200" kern="1200" dirty="0" smtClean="0">
                <a:solidFill>
                  <a:schemeClr val="tx1"/>
                </a:solidFill>
                <a:latin typeface="+mn-lt"/>
                <a:ea typeface="ＭＳ Ｐゴシック" pitchFamily="34" charset="-128"/>
                <a:cs typeface="+mn-cs"/>
              </a:rPr>
              <a:t>”, 2000</a:t>
            </a:r>
            <a:endParaRPr lang="en-AU" sz="1200" dirty="0">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11</a:t>
            </a:fld>
            <a:endParaRPr lang="en-AU"/>
          </a:p>
        </p:txBody>
      </p:sp>
    </p:spTree>
    <p:extLst>
      <p:ext uri="{BB962C8B-B14F-4D97-AF65-F5344CB8AC3E}">
        <p14:creationId xmlns:p14="http://schemas.microsoft.com/office/powerpoint/2010/main" val="1040359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ea typeface="Batang" panose="02030600000101010101" pitchFamily="18" charset="-127"/>
              </a:rPr>
              <a:t>SLIDE NOTES</a:t>
            </a:r>
            <a:endParaRPr lang="en-AU" sz="1200" dirty="0" smtClean="0">
              <a:latin typeface="+mn-lt"/>
              <a:ea typeface="Batang" panose="02030600000101010101" pitchFamily="18" charset="-127"/>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ea typeface="Batang" panose="02030600000101010101" pitchFamily="18" charset="-127"/>
              </a:rPr>
              <a:t>A useful starting point for devising questions that challenge student thinking as they engage in exploratory activities are t</a:t>
            </a:r>
            <a:r>
              <a:rPr lang="en-AU" sz="1200" dirty="0" smtClean="0">
                <a:latin typeface="+mn-lt"/>
                <a:ea typeface="Batang" panose="02030600000101010101" pitchFamily="18" charset="-127"/>
              </a:rPr>
              <a:t>he </a:t>
            </a:r>
            <a:r>
              <a:rPr lang="en-AU" sz="1200" b="1" dirty="0" smtClean="0">
                <a:latin typeface="+mn-lt"/>
                <a:ea typeface="Batang" panose="02030600000101010101" pitchFamily="18" charset="-127"/>
              </a:rPr>
              <a:t>Bringing it to Life (BitL) tools.</a:t>
            </a:r>
            <a:r>
              <a:rPr lang="en-AU" sz="1200" dirty="0" smtClean="0">
                <a:latin typeface="+mn-lt"/>
                <a:ea typeface="Batang" panose="02030600000101010101" pitchFamily="18" charset="-127"/>
              </a:rPr>
              <a:t> These are </a:t>
            </a:r>
            <a:r>
              <a:rPr lang="en-AU" sz="1200" baseline="0" dirty="0" smtClean="0">
                <a:latin typeface="+mn-lt"/>
                <a:ea typeface="Batang" panose="02030600000101010101" pitchFamily="18" charset="-127"/>
              </a:rPr>
              <a:t>online resources on the Leading Learning website.</a:t>
            </a:r>
            <a:r>
              <a:rPr lang="en-AU" sz="1200" kern="1200" dirty="0" smtClean="0">
                <a:solidFill>
                  <a:schemeClr val="tx1"/>
                </a:solidFill>
                <a:latin typeface="+mn-lt"/>
                <a:ea typeface="Batang" panose="02030600000101010101" pitchFamily="18" charset="-127"/>
                <a:cs typeface="+mn-cs"/>
                <a:hlinkClick r:id="rId3"/>
              </a:rPr>
              <a:t> </a:t>
            </a:r>
            <a:endParaRPr lang="en-AU" sz="1200" kern="1200" dirty="0" smtClean="0">
              <a:solidFill>
                <a:schemeClr val="tx1"/>
              </a:solidFill>
              <a:latin typeface="+mn-lt"/>
              <a:ea typeface="Batang" panose="02030600000101010101" pitchFamily="18" charset="-127"/>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mn-lt"/>
                <a:ea typeface="Batang" panose="02030600000101010101" pitchFamily="18" charset="-127"/>
                <a:cs typeface="+mn-cs"/>
              </a:rPr>
              <a:t>www.acleadersresource.sa.edu.au </a:t>
            </a:r>
            <a:endParaRPr lang="en-AU" sz="1200" b="1" baseline="0" dirty="0" smtClean="0">
              <a:latin typeface="+mn-lt"/>
              <a:ea typeface="Batang" panose="02030600000101010101" pitchFamily="18" charset="-127"/>
            </a:endParaRPr>
          </a:p>
          <a:p>
            <a:endParaRPr lang="en-AU" sz="1200" baseline="0" dirty="0" smtClean="0">
              <a:latin typeface="+mn-lt"/>
              <a:ea typeface="Batang" panose="02030600000101010101" pitchFamily="18" charset="-127"/>
            </a:endParaRPr>
          </a:p>
          <a:p>
            <a:r>
              <a:rPr lang="en-AU" sz="1200" baseline="0" dirty="0" smtClean="0">
                <a:latin typeface="+mn-lt"/>
                <a:ea typeface="Batang" panose="02030600000101010101" pitchFamily="18" charset="-127"/>
              </a:rPr>
              <a:t>The BitL tools may be a useful reference when designing learning.</a:t>
            </a:r>
          </a:p>
          <a:p>
            <a:r>
              <a:rPr lang="en-AU" sz="1200" baseline="0" dirty="0" smtClean="0">
                <a:latin typeface="+mn-lt"/>
                <a:ea typeface="Batang" panose="02030600000101010101" pitchFamily="18" charset="-127"/>
              </a:rPr>
              <a:t>They suggest questions such as ‘What do you notice?’ ‘What does that make you think?’ ‘What questions do you have?’, and gives examples of how these questions can be used across learning areas. </a:t>
            </a:r>
          </a:p>
          <a:p>
            <a:r>
              <a:rPr lang="en-AU" sz="1200" baseline="0" dirty="0" smtClean="0">
                <a:latin typeface="+mn-lt"/>
                <a:ea typeface="Batang" panose="02030600000101010101" pitchFamily="18" charset="-127"/>
              </a:rPr>
              <a:t>These questions can be used to differentiate learning so that </a:t>
            </a:r>
            <a:r>
              <a:rPr lang="en-AU" sz="1200" b="1" baseline="0" dirty="0" smtClean="0">
                <a:latin typeface="+mn-lt"/>
                <a:ea typeface="Batang" panose="02030600000101010101" pitchFamily="18" charset="-127"/>
              </a:rPr>
              <a:t>all </a:t>
            </a:r>
            <a:r>
              <a:rPr lang="en-AU" sz="1200" baseline="0" dirty="0" smtClean="0">
                <a:latin typeface="+mn-lt"/>
                <a:ea typeface="Batang" panose="02030600000101010101" pitchFamily="18" charset="-127"/>
              </a:rPr>
              <a:t>students are engaged, challenged and supported. </a:t>
            </a:r>
          </a:p>
          <a:p>
            <a:endParaRPr lang="en-AU" sz="1200" baseline="0" dirty="0" smtClean="0">
              <a:latin typeface="+mn-lt"/>
              <a:ea typeface="Batang" panose="02030600000101010101" pitchFamily="18" charset="-127"/>
            </a:endParaRPr>
          </a:p>
          <a:p>
            <a:r>
              <a:rPr lang="en-AU" sz="1200" baseline="0" dirty="0" smtClean="0">
                <a:latin typeface="+mn-lt"/>
                <a:ea typeface="Batang" panose="02030600000101010101" pitchFamily="18" charset="-127"/>
              </a:rPr>
              <a:t>For example, Year 6 history topic: Federation and decision making in Australia. The teacher used questions from the History BitL tool to engage in thinking about how and why decisions are made in Australia. For one student with additional learning needs, the teacher selected questions from the F-2 BitL tool so that the student could access the same intended learning as the rest of the class.</a:t>
            </a:r>
          </a:p>
          <a:p>
            <a:r>
              <a:rPr lang="en-AU" sz="1200" baseline="0" dirty="0" smtClean="0">
                <a:latin typeface="+mn-lt"/>
                <a:ea typeface="Batang" panose="02030600000101010101" pitchFamily="18" charset="-127"/>
              </a:rPr>
              <a:t>These questions allowed the student to personalise and connect with the learning and make sense of how and why decisions are made in Australia.</a:t>
            </a:r>
          </a:p>
          <a:p>
            <a:endParaRPr lang="en-AU" sz="1200" baseline="0" dirty="0" smtClean="0">
              <a:latin typeface="+mn-lt"/>
              <a:ea typeface="Batang" panose="02030600000101010101" pitchFamily="18" charset="-127"/>
            </a:endParaRPr>
          </a:p>
          <a:p>
            <a:r>
              <a:rPr lang="en-AU" sz="1200" b="0" baseline="0" dirty="0" smtClean="0">
                <a:latin typeface="+mn-lt"/>
                <a:ea typeface="Batang" panose="02030600000101010101" pitchFamily="18" charset="-127"/>
              </a:rPr>
              <a:t>Year 5/6 BitL question: What is recorded about decision making in Australia’s past? (documents on museum websites showing how Australia became a Federation)</a:t>
            </a:r>
          </a:p>
          <a:p>
            <a:endParaRPr lang="en-AU" sz="1200" b="0" baseline="0" dirty="0" smtClean="0">
              <a:latin typeface="+mn-lt"/>
              <a:ea typeface="Batang" panose="02030600000101010101" pitchFamily="18" charset="-127"/>
            </a:endParaRPr>
          </a:p>
          <a:p>
            <a:r>
              <a:rPr lang="en-AU" sz="1200" b="0" baseline="0" dirty="0" smtClean="0">
                <a:latin typeface="+mn-lt"/>
                <a:ea typeface="Batang" panose="02030600000101010101" pitchFamily="18" charset="-127"/>
              </a:rPr>
              <a:t>Foundation-Year 2 BitL question: What do people you know say about how decisions are made in Australia? (personal experiences of going to the polling booth on Election Day with parents)</a:t>
            </a:r>
          </a:p>
          <a:p>
            <a:endParaRPr lang="en-AU" sz="1200" b="0" baseline="0" dirty="0" smtClean="0">
              <a:latin typeface="+mn-lt"/>
              <a:ea typeface="Batang" panose="02030600000101010101" pitchFamily="18" charset="-127"/>
            </a:endParaRPr>
          </a:p>
          <a:p>
            <a:r>
              <a:rPr lang="en-AU" sz="1200" b="1" dirty="0" smtClean="0">
                <a:latin typeface="+mn-lt"/>
                <a:ea typeface="Batang" panose="02030600000101010101" pitchFamily="18" charset="-127"/>
              </a:rPr>
              <a:t>ACTIVITY</a:t>
            </a:r>
            <a:r>
              <a:rPr lang="en-AU" sz="1200" b="1" baseline="0" dirty="0" smtClean="0">
                <a:latin typeface="+mn-lt"/>
                <a:ea typeface="Batang" panose="02030600000101010101" pitchFamily="18" charset="-127"/>
              </a:rPr>
              <a:t> (optional)</a:t>
            </a:r>
          </a:p>
          <a:p>
            <a:r>
              <a:rPr lang="en-AU" sz="1200" b="1" baseline="0" dirty="0" smtClean="0">
                <a:latin typeface="+mn-lt"/>
                <a:ea typeface="Batang" panose="02030600000101010101" pitchFamily="18" charset="-127"/>
              </a:rPr>
              <a:t>Process:</a:t>
            </a:r>
          </a:p>
          <a:p>
            <a:pPr marL="171450" indent="-171450">
              <a:buFont typeface="Arial" panose="020B0604020202020204" pitchFamily="34" charset="0"/>
              <a:buChar char="•"/>
            </a:pPr>
            <a:r>
              <a:rPr lang="en-AU" sz="1200" b="0" baseline="0" dirty="0" smtClean="0">
                <a:latin typeface="+mn-lt"/>
                <a:ea typeface="Batang" panose="02030600000101010101" pitchFamily="18" charset="-127"/>
              </a:rPr>
              <a:t>Click the link on the slide to view the Bringing it to Life section of the Leading Learning website</a:t>
            </a:r>
          </a:p>
          <a:p>
            <a:pPr marL="171450" indent="-171450">
              <a:buFont typeface="Arial" panose="020B0604020202020204" pitchFamily="34" charset="0"/>
              <a:buChar char="•"/>
            </a:pPr>
            <a:r>
              <a:rPr lang="en-AU" sz="1200" b="0" baseline="0" dirty="0" smtClean="0">
                <a:latin typeface="+mn-lt"/>
                <a:ea typeface="Batang" panose="02030600000101010101" pitchFamily="18" charset="-127"/>
              </a:rPr>
              <a:t>Show participants where to find BiTL printables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baseline="0" dirty="0" smtClean="0">
                <a:latin typeface="+mn-lt"/>
                <a:ea typeface="Batang" panose="02030600000101010101" pitchFamily="18" charset="-127"/>
              </a:rPr>
              <a:t>Distribute printed copies of Bringing it to Life tools from the ‘BitL printables’ in relevant learning areas and year levels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baseline="0" dirty="0" smtClean="0">
                <a:latin typeface="+mn-lt"/>
                <a:ea typeface="Batang" panose="02030600000101010101" pitchFamily="18" charset="-127"/>
              </a:rPr>
              <a:t>Ask participants to work in pairs and familiarise themselves with the questions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baseline="0" dirty="0" smtClean="0">
                <a:latin typeface="+mn-lt"/>
                <a:ea typeface="Batang" panose="02030600000101010101" pitchFamily="18" charset="-127"/>
              </a:rPr>
              <a:t>Ask participants to consider the kind and levels of thinking required by these questions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baseline="0" dirty="0" smtClean="0">
                <a:latin typeface="+mn-lt"/>
                <a:ea typeface="Batang" panose="02030600000101010101" pitchFamily="18" charset="-127"/>
              </a:rPr>
              <a:t>Discuss how these questions could be used when students are engaged in exploratory activities.</a:t>
            </a:r>
            <a:endParaRPr lang="en-AU" sz="1200" b="0" dirty="0" smtClean="0">
              <a:latin typeface="+mn-lt"/>
              <a:ea typeface="Batang" panose="02030600000101010101" pitchFamily="18" charset="-127"/>
            </a:endParaRPr>
          </a:p>
          <a:p>
            <a:pPr marL="171450" indent="-171450">
              <a:buFont typeface="Arial" panose="020B0604020202020204" pitchFamily="34" charset="0"/>
              <a:buChar char="•"/>
            </a:pPr>
            <a:endParaRPr lang="en-AU" sz="1200" b="0" baseline="0" dirty="0" smtClean="0">
              <a:latin typeface="+mn-lt"/>
              <a:ea typeface="Batang" panose="02030600000101010101" pitchFamily="18" charset="-127"/>
            </a:endParaRPr>
          </a:p>
          <a:p>
            <a:endParaRPr lang="en-AU" sz="1200" b="0" baseline="0" dirty="0" smtClean="0">
              <a:latin typeface="+mn-lt"/>
              <a:ea typeface="Batang" panose="02030600000101010101" pitchFamily="18" charset="-127"/>
            </a:endParaRPr>
          </a:p>
          <a:p>
            <a:r>
              <a:rPr lang="en-AU" sz="1200" b="1" baseline="0" dirty="0" smtClean="0">
                <a:latin typeface="+mn-lt"/>
                <a:ea typeface="Batang" panose="02030600000101010101" pitchFamily="18" charset="-127"/>
              </a:rPr>
              <a:t>HANDOUT (optional) </a:t>
            </a:r>
            <a:r>
              <a:rPr lang="en-AU" sz="1200" b="0" baseline="0" dirty="0" smtClean="0">
                <a:latin typeface="+mn-lt"/>
                <a:ea typeface="Batang" panose="02030600000101010101" pitchFamily="18" charset="-127"/>
              </a:rPr>
              <a:t>printed copies of Bringing it to Life tools from the ‘BitL printables’ in relevant learning areas and year levels (at least one per pair).</a:t>
            </a:r>
          </a:p>
          <a:p>
            <a:endParaRPr lang="en-AU" sz="1200" b="0" baseline="0" dirty="0" smtClean="0">
              <a:latin typeface="+mn-lt"/>
              <a:ea typeface="Batang" panose="02030600000101010101" pitchFamily="18" charset="-127"/>
            </a:endParaRPr>
          </a:p>
          <a:p>
            <a:r>
              <a:rPr lang="en-AU" sz="1200" b="1" baseline="0" dirty="0" smtClean="0">
                <a:latin typeface="+mn-lt"/>
                <a:ea typeface="Batang" panose="02030600000101010101" pitchFamily="18" charset="-127"/>
              </a:rPr>
              <a:t>KEY MESSAGE</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latin typeface="Calibri" pitchFamily="34" charset="0"/>
                <a:ea typeface="ＭＳ Ｐゴシック" pitchFamily="34" charset="-128"/>
                <a:cs typeface="+mn-cs"/>
              </a:rPr>
              <a:t>ALL </a:t>
            </a:r>
            <a:r>
              <a:rPr lang="en-US" sz="1200" b="1" kern="1200" dirty="0" smtClean="0">
                <a:solidFill>
                  <a:schemeClr val="tx1"/>
                </a:solidFill>
                <a:latin typeface="Calibri" pitchFamily="34" charset="0"/>
                <a:ea typeface="ＭＳ Ｐゴシック" pitchFamily="34" charset="-128"/>
                <a:cs typeface="+mn-cs"/>
              </a:rPr>
              <a:t>students need </a:t>
            </a:r>
            <a:r>
              <a:rPr lang="en-AU" sz="1200" b="1" kern="1200" dirty="0" smtClean="0">
                <a:solidFill>
                  <a:schemeClr val="tx1"/>
                </a:solidFill>
                <a:latin typeface="Calibri" pitchFamily="34" charset="0"/>
                <a:ea typeface="ＭＳ Ｐゴシック" pitchFamily="34" charset="-128"/>
                <a:cs typeface="+mn-cs"/>
              </a:rPr>
              <a:t>to engage in both fluency and fluency plus tasks. </a:t>
            </a:r>
          </a:p>
          <a:p>
            <a:endParaRPr lang="en-AU" sz="1200" b="1" baseline="0" dirty="0" smtClean="0">
              <a:latin typeface="+mn-lt"/>
              <a:ea typeface="Batang" panose="02030600000101010101" pitchFamily="18" charset="-127"/>
            </a:endParaRPr>
          </a:p>
          <a:p>
            <a:endParaRPr lang="en-AU" sz="1200" b="1" baseline="0" dirty="0" smtClean="0">
              <a:latin typeface="+mn-lt"/>
              <a:ea typeface="Batang" panose="02030600000101010101" pitchFamily="18" charset="-127"/>
            </a:endParaRPr>
          </a:p>
          <a:p>
            <a:endParaRPr lang="en-AU" sz="1200" b="0" dirty="0">
              <a:latin typeface="+mn-lt"/>
              <a:ea typeface="Batang" panose="02030600000101010101" pitchFamily="18" charset="-127"/>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12</a:t>
            </a:fld>
            <a:endParaRPr lang="en-AU"/>
          </a:p>
        </p:txBody>
      </p:sp>
    </p:spTree>
    <p:extLst>
      <p:ext uri="{BB962C8B-B14F-4D97-AF65-F5344CB8AC3E}">
        <p14:creationId xmlns:p14="http://schemas.microsoft.com/office/powerpoint/2010/main" val="212709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6" eaLnBrk="1" fontAlgn="auto" hangingPunct="1">
              <a:spcBef>
                <a:spcPts val="0"/>
              </a:spcBef>
              <a:spcAft>
                <a:spcPts val="0"/>
              </a:spcAft>
              <a:defRPr/>
            </a:pPr>
            <a:r>
              <a:rPr lang="en-AU" sz="1200" b="1" baseline="0" dirty="0" smtClean="0">
                <a:latin typeface="+mn-lt"/>
              </a:rPr>
              <a:t>SLIDE NOTES</a:t>
            </a:r>
            <a:endParaRPr lang="en-US" sz="1200" dirty="0" smtClean="0">
              <a:latin typeface="+mn-lt"/>
            </a:endParaRPr>
          </a:p>
          <a:p>
            <a:r>
              <a:rPr lang="en-US" sz="1200" dirty="0" smtClean="0">
                <a:latin typeface="+mn-lt"/>
              </a:rPr>
              <a:t>This is the commitment to action from Workshop</a:t>
            </a:r>
            <a:r>
              <a:rPr lang="en-US" sz="1200" baseline="0" dirty="0" smtClean="0">
                <a:latin typeface="+mn-lt"/>
              </a:rPr>
              <a:t> 2</a:t>
            </a:r>
            <a:r>
              <a:rPr lang="en-US" sz="1200" dirty="0" smtClean="0">
                <a:latin typeface="+mn-lt"/>
              </a:rPr>
              <a:t>. </a:t>
            </a:r>
          </a:p>
          <a:p>
            <a:r>
              <a:rPr lang="en-US" sz="1200" baseline="0" dirty="0" smtClean="0">
                <a:latin typeface="+mn-lt"/>
              </a:rPr>
              <a:t>You will be using the ‘Tell to ask’ technique of ‘Socratic questioning’ to discuss the ‘Closed to open’ transformed task you tried with your students.</a:t>
            </a:r>
            <a:endParaRPr lang="en-US" sz="1200" dirty="0" smtClean="0">
              <a:latin typeface="+mn-lt"/>
            </a:endParaRPr>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b="1" baseline="0" dirty="0" smtClean="0">
                <a:latin typeface="+mn-lt"/>
              </a:rPr>
              <a:t>SLIDE NOTES</a:t>
            </a:r>
            <a:endParaRPr lang="en-AU" dirty="0" smtClean="0">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dirty="0" smtClean="0">
                <a:latin typeface="+mn-lt"/>
              </a:rPr>
              <a:t>We </a:t>
            </a:r>
            <a:r>
              <a:rPr lang="en-AU" dirty="0">
                <a:latin typeface="+mn-lt"/>
              </a:rPr>
              <a:t>will be </a:t>
            </a:r>
            <a:r>
              <a:rPr lang="en-AU" dirty="0" smtClean="0">
                <a:latin typeface="+mn-lt"/>
              </a:rPr>
              <a:t>digging a little deeper with our questioning technique for this activity, using Socratic types</a:t>
            </a:r>
            <a:r>
              <a:rPr lang="en-AU" baseline="0" dirty="0" smtClean="0">
                <a:latin typeface="+mn-lt"/>
              </a:rPr>
              <a:t> of </a:t>
            </a:r>
            <a:r>
              <a:rPr lang="en-AU" dirty="0" smtClean="0">
                <a:latin typeface="+mn-lt"/>
              </a:rPr>
              <a:t>questioning </a:t>
            </a:r>
            <a:r>
              <a:rPr lang="en-AU" dirty="0">
                <a:latin typeface="+mn-lt"/>
              </a:rPr>
              <a:t>to discuss our work. </a:t>
            </a:r>
            <a:endParaRPr lang="en-AU" dirty="0" smtClean="0">
              <a:latin typeface="+mn-lt"/>
            </a:endParaRPr>
          </a:p>
          <a:p>
            <a:pPr defTabSz="453671">
              <a:defRPr/>
            </a:pPr>
            <a:endParaRPr lang="en-AU" dirty="0" smtClean="0">
              <a:latin typeface="+mn-lt"/>
            </a:endParaRPr>
          </a:p>
          <a:p>
            <a:r>
              <a:rPr lang="en-AU" dirty="0" smtClean="0">
                <a:latin typeface="+mn-lt"/>
              </a:rPr>
              <a:t>Socratic questions </a:t>
            </a:r>
            <a:r>
              <a:rPr lang="en-AU" baseline="0" dirty="0" smtClean="0">
                <a:latin typeface="+mn-lt"/>
              </a:rPr>
              <a:t>gives individuals the opportunity to construct their own meaning through rigorous analysis of ideas because they:</a:t>
            </a:r>
          </a:p>
          <a:p>
            <a:pPr marL="171450" indent="-171450">
              <a:buFont typeface="Arial" panose="020B0604020202020204" pitchFamily="34" charset="0"/>
              <a:buChar char="•"/>
            </a:pPr>
            <a:r>
              <a:rPr lang="en-AU" baseline="0" dirty="0" smtClean="0">
                <a:latin typeface="+mn-lt"/>
              </a:rPr>
              <a:t>Are systematic and disciplined</a:t>
            </a:r>
          </a:p>
          <a:p>
            <a:pPr marL="171450" indent="-171450">
              <a:buFont typeface="Arial" panose="020B0604020202020204" pitchFamily="34" charset="0"/>
              <a:buChar char="•"/>
            </a:pPr>
            <a:r>
              <a:rPr lang="en-AU" baseline="0" dirty="0" smtClean="0">
                <a:latin typeface="+mn-lt"/>
              </a:rPr>
              <a:t>Probe below the surface</a:t>
            </a:r>
          </a:p>
          <a:p>
            <a:pPr marL="171450" indent="-171450">
              <a:buFont typeface="Arial" panose="020B0604020202020204" pitchFamily="34" charset="0"/>
              <a:buChar char="•"/>
            </a:pPr>
            <a:r>
              <a:rPr lang="en-AU" baseline="0" dirty="0" smtClean="0">
                <a:latin typeface="+mn-lt"/>
              </a:rPr>
              <a:t>Assess truth or plausibility.</a:t>
            </a:r>
          </a:p>
          <a:p>
            <a:pPr defTabSz="453671">
              <a:defRPr/>
            </a:pPr>
            <a:endParaRPr lang="en-AU" dirty="0" smtClean="0">
              <a:latin typeface="+mn-lt"/>
            </a:endParaRPr>
          </a:p>
          <a:p>
            <a:pPr defTabSz="453671">
              <a:defRPr/>
            </a:pPr>
            <a:r>
              <a:rPr lang="en-AU" dirty="0" smtClean="0">
                <a:latin typeface="+mn-lt"/>
              </a:rPr>
              <a:t>Students who know how to use Socratic questioning, learn to deeply analyse, critique and assess the thinking of themselves and others,</a:t>
            </a:r>
            <a:r>
              <a:rPr lang="en-AU" baseline="0" dirty="0" smtClean="0">
                <a:latin typeface="+mn-lt"/>
              </a:rPr>
              <a:t> including text analysis. </a:t>
            </a:r>
          </a:p>
          <a:p>
            <a:pPr defTabSz="453671">
              <a:defRPr/>
            </a:pPr>
            <a:endParaRPr lang="en-AU" dirty="0" smtClean="0">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b="1" baseline="0" dirty="0" smtClean="0">
                <a:latin typeface="+mn-lt"/>
              </a:rPr>
              <a:t>INFORMATION FOR FACILITATORS </a:t>
            </a:r>
            <a:endParaRPr lang="en-US" dirty="0" smtClean="0">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dirty="0" smtClean="0">
                <a:latin typeface="+mn-lt"/>
              </a:rPr>
              <a:t>Socrates was a Greek Philosopher who is believed to have lived 400 years BCE. </a:t>
            </a:r>
            <a:endParaRPr lang="en-AU" dirty="0" smtClean="0">
              <a:effectLst/>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dirty="0" smtClean="0">
                <a:latin typeface="+mn-lt"/>
              </a:rPr>
              <a:t>Socratic questions are systematic questions that deeply probe thinking.</a:t>
            </a:r>
            <a:r>
              <a:rPr lang="en-AU" baseline="0" dirty="0" smtClean="0">
                <a:latin typeface="+mn-lt"/>
              </a:rPr>
              <a:t> They </a:t>
            </a:r>
            <a:r>
              <a:rPr lang="en-AU" sz="1200" kern="1200" dirty="0" smtClean="0">
                <a:solidFill>
                  <a:schemeClr val="tx1"/>
                </a:solidFill>
                <a:effectLst/>
                <a:latin typeface="+mn-lt"/>
                <a:ea typeface="ＭＳ Ｐゴシック" pitchFamily="34" charset="-128"/>
                <a:cs typeface="+mn-cs"/>
              </a:rPr>
              <a:t>model an inquiring, probing</a:t>
            </a:r>
            <a:r>
              <a:rPr lang="en-AU" sz="1200" kern="1200" baseline="0" dirty="0" smtClean="0">
                <a:solidFill>
                  <a:schemeClr val="tx1"/>
                </a:solidFill>
                <a:effectLst/>
                <a:latin typeface="+mn-lt"/>
                <a:ea typeface="ＭＳ Ｐゴシック" pitchFamily="34" charset="-128"/>
                <a:cs typeface="+mn-cs"/>
              </a:rPr>
              <a:t> </a:t>
            </a:r>
            <a:r>
              <a:rPr lang="en-AU" sz="1200" kern="1200" dirty="0" smtClean="0">
                <a:solidFill>
                  <a:schemeClr val="tx1"/>
                </a:solidFill>
                <a:effectLst/>
                <a:latin typeface="+mn-lt"/>
                <a:ea typeface="ＭＳ Ｐゴシック" pitchFamily="34" charset="-128"/>
                <a:cs typeface="+mn-cs"/>
              </a:rPr>
              <a:t>way</a:t>
            </a:r>
            <a:r>
              <a:rPr lang="en-AU" sz="1200" kern="1200" baseline="0" dirty="0" smtClean="0">
                <a:solidFill>
                  <a:schemeClr val="tx1"/>
                </a:solidFill>
                <a:effectLst/>
                <a:latin typeface="+mn-lt"/>
                <a:ea typeface="ＭＳ Ｐゴシック" pitchFamily="34" charset="-128"/>
                <a:cs typeface="+mn-cs"/>
              </a:rPr>
              <a:t> of thinking</a:t>
            </a:r>
            <a:r>
              <a:rPr lang="en-AU" sz="1200" kern="1200" dirty="0" smtClean="0">
                <a:solidFill>
                  <a:schemeClr val="tx1"/>
                </a:solidFill>
                <a:effectLst/>
                <a:latin typeface="+mn-lt"/>
                <a:ea typeface="ＭＳ Ｐゴシック" pitchFamily="34" charset="-128"/>
                <a:cs typeface="+mn-cs"/>
              </a:rPr>
              <a:t> by continually probing into the subject with questions and </a:t>
            </a:r>
            <a:r>
              <a:rPr lang="en-AU" baseline="0" dirty="0" smtClean="0">
                <a:latin typeface="+mn-lt"/>
              </a:rPr>
              <a:t>help develop deep understanding and awareness, but </a:t>
            </a:r>
            <a:r>
              <a:rPr lang="en-AU" dirty="0" smtClean="0">
                <a:latin typeface="+mn-lt"/>
              </a:rPr>
              <a:t>can also bring to light contradictions and</a:t>
            </a:r>
            <a:r>
              <a:rPr lang="en-AU" baseline="0" dirty="0" smtClean="0">
                <a:latin typeface="+mn-lt"/>
              </a:rPr>
              <a:t> flaws in thinking</a:t>
            </a:r>
            <a:r>
              <a:rPr lang="en-AU" dirty="0" smtClean="0">
                <a:latin typeface="+mn-lt"/>
              </a:rPr>
              <a:t>. This also means that they can cause some discomfort as ideas are reassessed. </a:t>
            </a:r>
          </a:p>
          <a:p>
            <a:pPr marL="0" marR="0" indent="0" algn="l" defTabSz="453671" rtl="0" eaLnBrk="0" fontAlgn="base" latinLnBrk="0" hangingPunct="0">
              <a:lnSpc>
                <a:spcPct val="100000"/>
              </a:lnSpc>
              <a:spcBef>
                <a:spcPct val="30000"/>
              </a:spcBef>
              <a:spcAft>
                <a:spcPct val="0"/>
              </a:spcAft>
              <a:buClrTx/>
              <a:buSzTx/>
              <a:buFontTx/>
              <a:buNone/>
              <a:tabLst/>
              <a:defRPr/>
            </a:pPr>
            <a:endParaRPr lang="en-AU" dirty="0" smtClean="0">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b="1" dirty="0" smtClean="0">
                <a:latin typeface="+mn-lt"/>
              </a:rPr>
              <a:t>Establishing an environment where people feel safe to explore their thinking is crucial.</a:t>
            </a:r>
          </a:p>
          <a:p>
            <a:pPr defTabSz="453671">
              <a:defRPr/>
            </a:pPr>
            <a:endParaRPr lang="en-AU"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14</a:t>
            </a:fld>
            <a:endParaRPr lang="en-AU"/>
          </a:p>
        </p:txBody>
      </p:sp>
    </p:spTree>
    <p:extLst>
      <p:ext uri="{BB962C8B-B14F-4D97-AF65-F5344CB8AC3E}">
        <p14:creationId xmlns:p14="http://schemas.microsoft.com/office/powerpoint/2010/main" val="131057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latin typeface="+mn-lt"/>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dirty="0" smtClean="0">
                <a:latin typeface="+mn-lt"/>
              </a:rPr>
              <a:t>Socratic questions are used to probe deeper than just seeking one right answer,</a:t>
            </a:r>
            <a:r>
              <a:rPr lang="en-AU" sz="1200" baseline="0" dirty="0" smtClean="0">
                <a:latin typeface="+mn-lt"/>
              </a:rPr>
              <a:t> and </a:t>
            </a:r>
            <a:r>
              <a:rPr lang="en-AU" sz="1200" dirty="0" smtClean="0">
                <a:latin typeface="+mn-lt"/>
              </a:rPr>
              <a:t>the questioner responds to whatever</a:t>
            </a:r>
            <a:r>
              <a:rPr lang="en-AU" sz="1200" baseline="0" dirty="0" smtClean="0">
                <a:latin typeface="+mn-lt"/>
              </a:rPr>
              <a:t> answer is given with another question.</a:t>
            </a:r>
          </a:p>
          <a:p>
            <a:endParaRPr lang="en-AU" sz="1200" dirty="0" smtClean="0">
              <a:latin typeface="+mn-lt"/>
            </a:endParaRPr>
          </a:p>
          <a:p>
            <a:r>
              <a:rPr lang="en-AU" sz="1200" dirty="0" smtClean="0">
                <a:latin typeface="+mn-lt"/>
              </a:rPr>
              <a:t>For example, if asked ‘Which object is heavier – the apple or the lemon?’ </a:t>
            </a:r>
          </a:p>
          <a:p>
            <a:r>
              <a:rPr lang="en-AU" sz="1200" dirty="0" smtClean="0">
                <a:latin typeface="+mn-lt"/>
              </a:rPr>
              <a:t>The questioner might respond to the answer given with questions such as: </a:t>
            </a:r>
          </a:p>
          <a:p>
            <a:pPr marL="171450" indent="-171450">
              <a:buFont typeface="Arial" panose="020B0604020202020204" pitchFamily="34" charset="0"/>
              <a:buChar char="•"/>
            </a:pPr>
            <a:r>
              <a:rPr lang="en-AU" sz="1200" b="0" kern="0" dirty="0" smtClean="0">
                <a:solidFill>
                  <a:schemeClr val="tx1"/>
                </a:solidFill>
                <a:latin typeface="+mn-lt"/>
              </a:rPr>
              <a:t>What are your reasons for thinking that?</a:t>
            </a:r>
          </a:p>
          <a:p>
            <a:pPr marL="171450" indent="-171450">
              <a:buFont typeface="Arial" panose="020B0604020202020204" pitchFamily="34" charset="0"/>
              <a:buChar char="•"/>
            </a:pPr>
            <a:r>
              <a:rPr lang="en-AU" sz="1200" b="0" kern="0" dirty="0" smtClean="0">
                <a:solidFill>
                  <a:srgbClr val="7030A0"/>
                </a:solidFill>
                <a:latin typeface="+mn-lt"/>
              </a:rPr>
              <a:t>Is that always true?</a:t>
            </a:r>
          </a:p>
          <a:p>
            <a:pPr marL="171450" indent="-171450">
              <a:buFont typeface="Arial" panose="020B0604020202020204" pitchFamily="34" charset="0"/>
              <a:buChar char="•"/>
            </a:pPr>
            <a:r>
              <a:rPr lang="en-AU" sz="1200" b="0" kern="0" dirty="0" smtClean="0">
                <a:solidFill>
                  <a:srgbClr val="7030A0"/>
                </a:solidFill>
                <a:latin typeface="+mn-lt"/>
              </a:rPr>
              <a:t>What would cause you to change your mind?</a:t>
            </a:r>
          </a:p>
          <a:p>
            <a:pPr marL="0" indent="0">
              <a:buFont typeface="Arial" panose="020B0604020202020204" pitchFamily="34" charset="0"/>
              <a:buNone/>
            </a:pPr>
            <a:endParaRPr lang="en-AU" sz="1200" b="1" kern="0" dirty="0" smtClean="0">
              <a:solidFill>
                <a:srgbClr val="7030A0"/>
              </a:solidFill>
              <a:latin typeface="+mn-lt"/>
            </a:endParaRPr>
          </a:p>
          <a:p>
            <a:pPr marL="0" indent="0">
              <a:buFont typeface="Arial" panose="020B0604020202020204" pitchFamily="34" charset="0"/>
              <a:buNone/>
            </a:pPr>
            <a:r>
              <a:rPr lang="en-AU" sz="1200" b="0" kern="0" dirty="0" smtClean="0">
                <a:solidFill>
                  <a:srgbClr val="7030A0"/>
                </a:solidFill>
                <a:latin typeface="+mn-lt"/>
              </a:rPr>
              <a:t>In this instance, such questioning could lead to the analysis of what we mean by heaviness … Do we define heaviness as density or the comparative weight of two objects?</a:t>
            </a:r>
          </a:p>
          <a:p>
            <a:pPr marL="0" indent="0">
              <a:buFont typeface="Arial" panose="020B0604020202020204" pitchFamily="34" charset="0"/>
              <a:buNone/>
            </a:pPr>
            <a:r>
              <a:rPr lang="en-AU" sz="1200" b="0" kern="0" dirty="0" smtClean="0">
                <a:solidFill>
                  <a:srgbClr val="7030A0"/>
                </a:solidFill>
                <a:latin typeface="+mn-lt"/>
              </a:rPr>
              <a:t>Right answers are less important than stimulating thinking and curiosity.</a:t>
            </a:r>
          </a:p>
          <a:p>
            <a:pPr marL="0" indent="0">
              <a:buFont typeface="Arial" panose="020B0604020202020204" pitchFamily="34" charset="0"/>
              <a:buNone/>
            </a:pPr>
            <a:endParaRPr lang="en-AU" sz="1200" b="0" kern="0" dirty="0" smtClean="0">
              <a:solidFill>
                <a:srgbClr val="7030A0"/>
              </a:solidFill>
              <a:latin typeface="+mn-lt"/>
            </a:endParaRPr>
          </a:p>
          <a:p>
            <a:pPr marL="0" indent="0">
              <a:buFont typeface="Arial" panose="020B0604020202020204" pitchFamily="34" charset="0"/>
              <a:buNone/>
            </a:pPr>
            <a:r>
              <a:rPr lang="en-AU" sz="1200" b="1" kern="0" dirty="0" smtClean="0">
                <a:solidFill>
                  <a:srgbClr val="7030A0"/>
                </a:solidFill>
                <a:latin typeface="+mn-lt"/>
              </a:rPr>
              <a:t>INFORMATION FOR FACILITATORS</a:t>
            </a:r>
            <a:r>
              <a:rPr lang="en-AU" sz="1200" b="1" kern="0" baseline="0" dirty="0" smtClean="0">
                <a:solidFill>
                  <a:srgbClr val="7030A0"/>
                </a:solidFill>
                <a:latin typeface="+mn-lt"/>
              </a:rPr>
              <a:t> </a:t>
            </a:r>
          </a:p>
          <a:p>
            <a:pPr marL="0" indent="0">
              <a:buFont typeface="Arial" panose="020B0604020202020204" pitchFamily="34" charset="0"/>
              <a:buNone/>
            </a:pPr>
            <a:r>
              <a:rPr lang="en-AU" sz="1200" b="0" kern="0" baseline="0" dirty="0" smtClean="0">
                <a:solidFill>
                  <a:srgbClr val="7030A0"/>
                </a:solidFill>
                <a:latin typeface="+mn-lt"/>
              </a:rPr>
              <a:t>You may choose to model this process with a participant from the group.</a:t>
            </a:r>
          </a:p>
          <a:p>
            <a:pPr marL="0" indent="0">
              <a:buFont typeface="Arial" panose="020B0604020202020204" pitchFamily="34" charset="0"/>
              <a:buNone/>
            </a:pPr>
            <a:r>
              <a:rPr lang="en-AU" sz="1200" b="0" kern="0" baseline="0" dirty="0" smtClean="0">
                <a:solidFill>
                  <a:srgbClr val="7030A0"/>
                </a:solidFill>
                <a:latin typeface="+mn-lt"/>
              </a:rPr>
              <a:t>After the process, ask the question ‘What did you notice?’</a:t>
            </a:r>
          </a:p>
          <a:p>
            <a:pPr marL="0" indent="0">
              <a:buFont typeface="Arial" panose="020B0604020202020204" pitchFamily="34" charset="0"/>
              <a:buNone/>
            </a:pPr>
            <a:r>
              <a:rPr lang="en-AU" sz="1200" b="1" kern="0" baseline="0" dirty="0" smtClean="0">
                <a:solidFill>
                  <a:srgbClr val="7030A0"/>
                </a:solidFill>
                <a:latin typeface="+mn-lt"/>
              </a:rPr>
              <a:t>Participants may have noticed that you only responded to the volunteer with further questions. </a:t>
            </a:r>
            <a:endParaRPr lang="en-AU" sz="1200" b="1" dirty="0" smtClean="0">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15</a:t>
            </a:fld>
            <a:endParaRPr lang="en-AU"/>
          </a:p>
        </p:txBody>
      </p:sp>
    </p:spTree>
    <p:extLst>
      <p:ext uri="{BB962C8B-B14F-4D97-AF65-F5344CB8AC3E}">
        <p14:creationId xmlns:p14="http://schemas.microsoft.com/office/powerpoint/2010/main" val="160675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Handout 4: Teaching for Effective Learning Framework – Three big ideas</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SLIDE NOTES</a:t>
            </a:r>
            <a:endParaRPr lang="en-US" sz="1200" dirty="0" smtClean="0">
              <a:latin typeface="+mn-lt"/>
            </a:endParaRPr>
          </a:p>
          <a:p>
            <a:r>
              <a:rPr lang="en-AU" sz="1200" dirty="0" smtClean="0">
                <a:latin typeface="+mn-lt"/>
              </a:rPr>
              <a:t>Because of the probing nature of the questioning, it is important that students</a:t>
            </a:r>
            <a:r>
              <a:rPr lang="en-AU" sz="1200" baseline="0" dirty="0" smtClean="0">
                <a:latin typeface="+mn-lt"/>
              </a:rPr>
              <a:t> feel safe to be challenged and don’t see the questioning </a:t>
            </a:r>
            <a:r>
              <a:rPr lang="en-AU" sz="1200" dirty="0" smtClean="0">
                <a:latin typeface="+mn-lt"/>
              </a:rPr>
              <a:t>as being judgemental or threatening.</a:t>
            </a:r>
            <a:endParaRPr lang="en-AU" sz="120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rPr>
              <a:t>Domain 2 of Teaching for Effective Learning Framework emphasises the need to create safe conditions in order to facilitate rigorous thinking and learning.</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DISCUSSION</a:t>
            </a:r>
            <a:endParaRPr lang="en-US" sz="1200" b="1"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dirty="0" smtClean="0">
                <a:latin typeface="+mn-lt"/>
              </a:rPr>
              <a:t>Distribute Handout 4 and ask participants to reflect on the questions in Domain 2 and think about whether this is true for </a:t>
            </a:r>
            <a:r>
              <a:rPr lang="en-AU" sz="1200" b="1" dirty="0" smtClean="0">
                <a:latin typeface="+mn-lt"/>
              </a:rPr>
              <a:t>all</a:t>
            </a:r>
            <a:r>
              <a:rPr lang="en-AU" sz="1200" dirty="0" smtClean="0">
                <a:latin typeface="+mn-lt"/>
              </a:rPr>
              <a:t> students in their class/es.</a:t>
            </a:r>
          </a:p>
          <a:p>
            <a:endParaRPr lang="en-US" sz="1200" b="1" dirty="0" smtClean="0">
              <a:latin typeface="+mn-lt"/>
            </a:endParaRPr>
          </a:p>
          <a:p>
            <a:endParaRPr lang="en-US" sz="1200" b="1" dirty="0" smtClean="0">
              <a:latin typeface="+mn-lt"/>
            </a:endParaRPr>
          </a:p>
          <a:p>
            <a:r>
              <a:rPr lang="en-US" sz="1200" b="1" dirty="0" smtClean="0">
                <a:latin typeface="+mn-lt"/>
              </a:rPr>
              <a:t>INFORMATION FOR FACILITATORS</a:t>
            </a:r>
            <a:endParaRPr lang="en-US" sz="1200" b="1" dirty="0">
              <a:latin typeface="+mn-lt"/>
            </a:endParaRPr>
          </a:p>
          <a:p>
            <a:pPr defTabSz="457694">
              <a:defRPr/>
            </a:pPr>
            <a:r>
              <a:rPr lang="en-AU" sz="1200" dirty="0">
                <a:latin typeface="+mn-lt"/>
              </a:rPr>
              <a:t>If we want our tasks to work harder for us, so that students are doing the thinking, we need to think about how we create the conditions for learning in the classroom.</a:t>
            </a:r>
            <a:endParaRPr lang="en-US" sz="1200" b="1" dirty="0">
              <a:latin typeface="+mn-lt"/>
            </a:endParaRPr>
          </a:p>
          <a:p>
            <a:r>
              <a:rPr lang="en-US" sz="1200" dirty="0">
                <a:latin typeface="+mn-lt"/>
              </a:rPr>
              <a:t>The Teaching for Effective Learning (TfEL) Framework guide  supports us to create these conditions in three domains:</a:t>
            </a:r>
          </a:p>
          <a:p>
            <a:pPr marL="171656" indent="-171656">
              <a:buFont typeface="Arial" panose="020B0604020202020204" pitchFamily="34" charset="0"/>
              <a:buChar char="•"/>
            </a:pPr>
            <a:r>
              <a:rPr lang="en-US" sz="1200" dirty="0">
                <a:latin typeface="+mn-lt"/>
              </a:rPr>
              <a:t>Create safe conditions for rigorous learning</a:t>
            </a:r>
          </a:p>
          <a:p>
            <a:pPr marL="171656" indent="-171656">
              <a:buFont typeface="Arial" panose="020B0604020202020204" pitchFamily="34" charset="0"/>
              <a:buChar char="•"/>
            </a:pPr>
            <a:r>
              <a:rPr lang="en-US" sz="1200" dirty="0">
                <a:latin typeface="+mn-lt"/>
              </a:rPr>
              <a:t>Develop expert learners</a:t>
            </a:r>
          </a:p>
          <a:p>
            <a:pPr marL="171656" indent="-171656">
              <a:buFont typeface="Arial" panose="020B0604020202020204" pitchFamily="34" charset="0"/>
              <a:buChar char="•"/>
            </a:pPr>
            <a:r>
              <a:rPr lang="en-US" sz="1200" dirty="0">
                <a:latin typeface="+mn-lt"/>
              </a:rPr>
              <a:t>Personalise and connect </a:t>
            </a:r>
            <a:r>
              <a:rPr lang="en-US" sz="1200" dirty="0" smtClean="0">
                <a:latin typeface="+mn-lt"/>
              </a:rPr>
              <a:t>learning.</a:t>
            </a:r>
            <a:endParaRPr lang="en-US" sz="1200" dirty="0">
              <a:latin typeface="+mn-lt"/>
            </a:endParaRPr>
          </a:p>
          <a:p>
            <a:pPr marL="171656" indent="-171656">
              <a:buFont typeface="Arial" panose="020B0604020202020204" pitchFamily="34" charset="0"/>
              <a:buChar char="•"/>
            </a:pPr>
            <a:endParaRPr lang="en-US" sz="1200" dirty="0">
              <a:latin typeface="+mn-lt"/>
            </a:endParaRPr>
          </a:p>
          <a:p>
            <a:r>
              <a:rPr lang="en-US" sz="1200" dirty="0">
                <a:latin typeface="+mn-lt"/>
              </a:rPr>
              <a:t>We think about these domains as being the three big ideas of </a:t>
            </a:r>
            <a:r>
              <a:rPr lang="en-US" sz="1200" dirty="0" smtClean="0">
                <a:latin typeface="+mn-lt"/>
              </a:rPr>
              <a:t>TfEL:</a:t>
            </a:r>
            <a:endParaRPr lang="en-US" sz="1200" dirty="0">
              <a:latin typeface="+mn-lt"/>
            </a:endParaRPr>
          </a:p>
          <a:p>
            <a:pPr marL="171656" indent="-171656">
              <a:buFont typeface="Arial" panose="020B0604020202020204" pitchFamily="34" charset="0"/>
              <a:buChar char="•"/>
            </a:pPr>
            <a:r>
              <a:rPr lang="en-US" sz="1200" dirty="0">
                <a:latin typeface="+mn-lt"/>
              </a:rPr>
              <a:t>Safety for challenge in learning</a:t>
            </a:r>
          </a:p>
          <a:p>
            <a:pPr marL="171656" indent="-171656">
              <a:buFont typeface="Arial" panose="020B0604020202020204" pitchFamily="34" charset="0"/>
              <a:buChar char="•"/>
            </a:pPr>
            <a:r>
              <a:rPr lang="en-US" sz="1200" dirty="0">
                <a:latin typeface="+mn-lt"/>
              </a:rPr>
              <a:t>Knowing what to learn… knowing how to learn it</a:t>
            </a:r>
          </a:p>
          <a:p>
            <a:pPr marL="171656" indent="-171656">
              <a:buFont typeface="Arial" panose="020B0604020202020204" pitchFamily="34" charset="0"/>
              <a:buChar char="•"/>
            </a:pPr>
            <a:r>
              <a:rPr lang="en-US" sz="1200" dirty="0">
                <a:latin typeface="+mn-lt"/>
              </a:rPr>
              <a:t>Connecting learning to students’ lives and </a:t>
            </a:r>
            <a:r>
              <a:rPr lang="en-US" sz="1200" dirty="0" smtClean="0">
                <a:latin typeface="+mn-lt"/>
              </a:rPr>
              <a:t>contexts.</a:t>
            </a:r>
            <a:endParaRPr lang="en-US" sz="1200" dirty="0">
              <a:latin typeface="+mn-lt"/>
            </a:endParaRPr>
          </a:p>
          <a:p>
            <a:endParaRPr lang="en-US" sz="1200" dirty="0">
              <a:latin typeface="+mn-lt"/>
            </a:endParaRPr>
          </a:p>
          <a:p>
            <a:r>
              <a:rPr lang="en-AU" sz="1200" b="1" dirty="0">
                <a:latin typeface="+mn-lt"/>
              </a:rPr>
              <a:t>Domain 2 </a:t>
            </a:r>
            <a:r>
              <a:rPr lang="en-AU" sz="1200" dirty="0">
                <a:latin typeface="+mn-lt"/>
              </a:rPr>
              <a:t>in particular focuses on establishing a low threat environment where students feel safe to be challenged in their learning.</a:t>
            </a:r>
          </a:p>
          <a:p>
            <a:endParaRPr lang="en-AU" sz="1200" dirty="0">
              <a:latin typeface="+mn-lt"/>
            </a:endParaRPr>
          </a:p>
          <a:p>
            <a:pPr defTabSz="457694">
              <a:defRPr/>
            </a:pPr>
            <a:r>
              <a:rPr lang="en-AU" sz="1200" b="1" dirty="0">
                <a:latin typeface="+mn-lt"/>
              </a:rPr>
              <a:t>KEY MESSAGE</a:t>
            </a:r>
          </a:p>
          <a:p>
            <a:pPr defTabSz="457694">
              <a:defRPr/>
            </a:pPr>
            <a:r>
              <a:rPr lang="en-US" sz="1200" b="1" dirty="0">
                <a:latin typeface="+mn-lt"/>
              </a:rPr>
              <a:t>The Teaching for Effective Learning (TfEL) Framework guide  supports us to create safe conditions for learning.</a:t>
            </a:r>
            <a:endParaRPr lang="en-AU" sz="1200" b="1" dirty="0">
              <a:latin typeface="+mn-lt"/>
            </a:endParaRPr>
          </a:p>
          <a:p>
            <a:endParaRPr lang="en-AU" sz="1050" dirty="0"/>
          </a:p>
        </p:txBody>
      </p:sp>
      <p:sp>
        <p:nvSpPr>
          <p:cNvPr id="4" name="Slide Number Placeholder 3"/>
          <p:cNvSpPr>
            <a:spLocks noGrp="1"/>
          </p:cNvSpPr>
          <p:nvPr>
            <p:ph type="sldNum" sz="quarter" idx="10"/>
          </p:nvPr>
        </p:nvSpPr>
        <p:spPr/>
        <p:txBody>
          <a:bodyPr/>
          <a:lstStyle/>
          <a:p>
            <a:fld id="{F87DB683-A49F-714D-AF7C-6D966E4B4A09}" type="slidenum">
              <a:rPr lang="en-US" smtClean="0"/>
              <a:t>16</a:t>
            </a:fld>
            <a:endParaRPr lang="en-US" dirty="0"/>
          </a:p>
        </p:txBody>
      </p:sp>
    </p:spTree>
    <p:extLst>
      <p:ext uri="{BB962C8B-B14F-4D97-AF65-F5344CB8AC3E}">
        <p14:creationId xmlns:p14="http://schemas.microsoft.com/office/powerpoint/2010/main" val="1926034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ea typeface="Arial Unicode MS" panose="020B0604020202020204" pitchFamily="34" charset="-128"/>
                <a:cs typeface="Arial Unicode MS" panose="020B0604020202020204" pitchFamily="34" charset="-128"/>
              </a:rPr>
              <a:t>SLIDE NOTES</a:t>
            </a:r>
            <a:endParaRPr lang="en-US" sz="1200" b="0" baseline="0" dirty="0" smtClean="0">
              <a:latin typeface="+mn-lt"/>
              <a:ea typeface="Arial Unicode MS" panose="020B0604020202020204" pitchFamily="34" charset="-128"/>
              <a:cs typeface="Arial Unicode MS" panose="020B0604020202020204" pitchFamily="34" charset="-128"/>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ea typeface="Arial Unicode MS" panose="020B0604020202020204" pitchFamily="34" charset="-128"/>
                <a:cs typeface="Arial Unicode MS" panose="020B0604020202020204" pitchFamily="34" charset="-128"/>
              </a:rPr>
              <a:t>Collaboratively developing group protocols with students can be an effective way of creating a safe environment for challenge.</a:t>
            </a:r>
          </a:p>
          <a:p>
            <a:endParaRPr lang="en-AU" sz="1200" baseline="0" dirty="0" smtClean="0">
              <a:latin typeface="+mn-lt"/>
              <a:ea typeface="Arial Unicode MS" panose="020B0604020202020204" pitchFamily="34" charset="-128"/>
              <a:cs typeface="Arial Unicode MS" panose="020B0604020202020204" pitchFamily="34" charset="-128"/>
            </a:endParaRPr>
          </a:p>
          <a:p>
            <a:r>
              <a:rPr lang="en-AU" sz="1200" baseline="0" dirty="0" smtClean="0">
                <a:latin typeface="+mn-lt"/>
                <a:ea typeface="Arial Unicode MS" panose="020B0604020202020204" pitchFamily="34" charset="-128"/>
                <a:cs typeface="Arial Unicode MS" panose="020B0604020202020204" pitchFamily="34" charset="-128"/>
              </a:rPr>
              <a:t>Some examples of protocols that could be considered are:</a:t>
            </a:r>
          </a:p>
          <a:p>
            <a:pPr marL="171450" indent="-171450">
              <a:buFont typeface="Arial" panose="020B0604020202020204" pitchFamily="34" charset="0"/>
              <a:buChar char="•"/>
            </a:pPr>
            <a:r>
              <a:rPr lang="en-AU" sz="1200" baseline="0" dirty="0" smtClean="0">
                <a:latin typeface="+mn-lt"/>
                <a:ea typeface="Arial Unicode MS" panose="020B0604020202020204" pitchFamily="34" charset="-128"/>
                <a:cs typeface="Arial Unicode MS" panose="020B0604020202020204" pitchFamily="34" charset="-128"/>
              </a:rPr>
              <a:t>Focus on the task and the thinking</a:t>
            </a:r>
          </a:p>
          <a:p>
            <a:pPr marL="171450" indent="-171450">
              <a:buFont typeface="Arial" panose="020B0604020202020204" pitchFamily="34" charset="0"/>
              <a:buChar char="•"/>
            </a:pPr>
            <a:r>
              <a:rPr lang="en-AU" sz="1200" baseline="0" dirty="0" smtClean="0">
                <a:latin typeface="+mn-lt"/>
                <a:ea typeface="Arial Unicode MS" panose="020B0604020202020204" pitchFamily="34" charset="-128"/>
                <a:cs typeface="Arial Unicode MS" panose="020B0604020202020204" pitchFamily="34" charset="-128"/>
              </a:rPr>
              <a:t>Non judgemental</a:t>
            </a:r>
          </a:p>
          <a:p>
            <a:pPr marL="171450" indent="-171450">
              <a:buFont typeface="Arial" panose="020B0604020202020204" pitchFamily="34" charset="0"/>
              <a:buChar char="•"/>
            </a:pPr>
            <a:r>
              <a:rPr lang="en-AU" sz="1200" baseline="0" dirty="0" smtClean="0">
                <a:latin typeface="+mn-lt"/>
                <a:ea typeface="Arial Unicode MS" panose="020B0604020202020204" pitchFamily="34" charset="-128"/>
                <a:cs typeface="Arial Unicode MS" panose="020B0604020202020204" pitchFamily="34" charset="-128"/>
              </a:rPr>
              <a:t>Questions are asked with a positive intent (no ulterior agenda)</a:t>
            </a:r>
          </a:p>
          <a:p>
            <a:pPr marL="171450" indent="-171450">
              <a:buFont typeface="Arial" panose="020B0604020202020204" pitchFamily="34" charset="0"/>
              <a:buChar char="•"/>
            </a:pPr>
            <a:r>
              <a:rPr lang="en-AU" sz="1200" baseline="0" dirty="0" smtClean="0">
                <a:latin typeface="+mn-lt"/>
                <a:ea typeface="Arial Unicode MS" panose="020B0604020202020204" pitchFamily="34" charset="-128"/>
                <a:cs typeface="Arial Unicode MS" panose="020B0604020202020204" pitchFamily="34" charset="-128"/>
              </a:rPr>
              <a:t>The option to come back to me</a:t>
            </a:r>
          </a:p>
          <a:p>
            <a:pPr marL="171450" indent="-171450">
              <a:buFont typeface="Arial" panose="020B0604020202020204" pitchFamily="34" charset="0"/>
              <a:buChar char="•"/>
            </a:pPr>
            <a:r>
              <a:rPr lang="en-AU" sz="1200" baseline="0" dirty="0" smtClean="0">
                <a:latin typeface="+mn-lt"/>
                <a:ea typeface="Arial Unicode MS" panose="020B0604020202020204" pitchFamily="34" charset="-128"/>
                <a:cs typeface="Arial Unicode MS" panose="020B0604020202020204" pitchFamily="34" charset="-128"/>
              </a:rPr>
              <a:t>Share in multiple ways </a:t>
            </a:r>
          </a:p>
          <a:p>
            <a:pPr marL="171450" indent="-171450">
              <a:buFont typeface="Arial" panose="020B0604020202020204" pitchFamily="34" charset="0"/>
              <a:buChar char="•"/>
            </a:pPr>
            <a:endParaRPr lang="en-AU" sz="1200" b="1" baseline="0" dirty="0" smtClean="0">
              <a:latin typeface="+mn-lt"/>
              <a:ea typeface="Arial Unicode MS" panose="020B0604020202020204" pitchFamily="34" charset="-128"/>
              <a:cs typeface="Arial Unicode MS" panose="020B0604020202020204" pitchFamily="34" charset="-128"/>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ea typeface="Arial Unicode MS" panose="020B0604020202020204" pitchFamily="34" charset="-128"/>
                <a:cs typeface="Arial Unicode MS" panose="020B0604020202020204" pitchFamily="34" charset="-128"/>
              </a:rPr>
              <a:t>DISCUSSION</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dirty="0" smtClean="0">
                <a:latin typeface="+mn-lt"/>
                <a:ea typeface="Arial Unicode MS" panose="020B0604020202020204" pitchFamily="34" charset="-128"/>
                <a:cs typeface="Arial Unicode MS" panose="020B0604020202020204" pitchFamily="34" charset="-128"/>
              </a:rPr>
              <a:t>Ask participants in their groups to discuss and agree on, the protocols they would like to put in place</a:t>
            </a:r>
            <a:r>
              <a:rPr lang="en-AU" sz="1200" baseline="0" dirty="0" smtClean="0">
                <a:latin typeface="+mn-lt"/>
                <a:ea typeface="Arial Unicode MS" panose="020B0604020202020204" pitchFamily="34" charset="-128"/>
                <a:cs typeface="Arial Unicode MS" panose="020B0604020202020204" pitchFamily="34" charset="-128"/>
              </a:rPr>
              <a:t> whilst discussing their commitment to action from Workshop 2.</a:t>
            </a:r>
          </a:p>
          <a:p>
            <a:endParaRPr lang="en-AU" baseline="0" dirty="0" smtClean="0"/>
          </a:p>
          <a:p>
            <a:r>
              <a:rPr lang="en-AU" b="1" dirty="0" smtClean="0"/>
              <a:t>KEY MESSAGE</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pitchFamily="34" charset="0"/>
                <a:ea typeface="ＭＳ Ｐゴシック" pitchFamily="34" charset="-128"/>
                <a:cs typeface="+mn-cs"/>
              </a:rPr>
              <a:t>The Teaching for Effective Learning (TfEL) Framework guide supports us to create safe conditions for learning.</a:t>
            </a:r>
            <a:endParaRPr lang="en-AU" sz="1200" b="1" kern="1200" dirty="0" smtClean="0">
              <a:solidFill>
                <a:schemeClr val="tx1"/>
              </a:solidFill>
              <a:latin typeface="Calibri" pitchFamily="34" charset="0"/>
              <a:ea typeface="ＭＳ Ｐゴシック" pitchFamily="34" charset="-128"/>
              <a:cs typeface="+mn-cs"/>
            </a:endParaRPr>
          </a:p>
          <a:p>
            <a:endParaRPr lang="en-AU" b="1"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17</a:t>
            </a:fld>
            <a:endParaRPr lang="en-AU"/>
          </a:p>
        </p:txBody>
      </p:sp>
    </p:spTree>
    <p:extLst>
      <p:ext uri="{BB962C8B-B14F-4D97-AF65-F5344CB8AC3E}">
        <p14:creationId xmlns:p14="http://schemas.microsoft.com/office/powerpoint/2010/main" val="154870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Handout 5:</a:t>
            </a:r>
            <a:r>
              <a:rPr lang="en-AU" sz="1200" b="0" kern="1200" dirty="0" smtClean="0">
                <a:solidFill>
                  <a:schemeClr val="tx1"/>
                </a:solidFill>
                <a:effectLst/>
                <a:latin typeface="+mn-lt"/>
                <a:ea typeface="ＭＳ Ｐゴシック" pitchFamily="34" charset="-128"/>
                <a:cs typeface="+mn-cs"/>
              </a:rPr>
              <a:t> Transforming Tasks ‘Socratic questioning’ cards (cut this handout up to make a set of 9 cards for</a:t>
            </a:r>
            <a:r>
              <a:rPr lang="en-AU" sz="1200" b="0" kern="1200" baseline="0" dirty="0" smtClean="0">
                <a:solidFill>
                  <a:schemeClr val="tx1"/>
                </a:solidFill>
                <a:effectLst/>
                <a:latin typeface="+mn-lt"/>
                <a:ea typeface="ＭＳ Ｐゴシック" pitchFamily="34" charset="-128"/>
                <a:cs typeface="+mn-cs"/>
              </a:rPr>
              <a:t> each group of 3).</a:t>
            </a:r>
            <a:endParaRPr lang="en-AU" sz="1200" b="0" kern="1200" dirty="0" smtClean="0">
              <a:solidFill>
                <a:schemeClr val="tx1"/>
              </a:solidFill>
              <a:effectLst/>
              <a:latin typeface="+mn-lt"/>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ACTIVITY</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Participants use </a:t>
            </a:r>
            <a:r>
              <a:rPr lang="en-US" sz="1200" baseline="0" dirty="0" smtClean="0">
                <a:latin typeface="+mn-lt"/>
              </a:rPr>
              <a:t>Socratic questioning to discuss the ‘Closed to open’ transformed task they tried with their students.</a:t>
            </a: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latin typeface="+mn-lt"/>
              </a:rPr>
              <a:t>Process:</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Ask participants</a:t>
            </a:r>
            <a:r>
              <a:rPr lang="en-AU" sz="1200" baseline="0" dirty="0" smtClean="0">
                <a:latin typeface="+mn-lt"/>
              </a:rPr>
              <a:t> to form </a:t>
            </a:r>
            <a:r>
              <a:rPr lang="en-AU" sz="1200" dirty="0" smtClean="0">
                <a:latin typeface="+mn-lt"/>
              </a:rPr>
              <a:t>groups of 3</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A</a:t>
            </a:r>
            <a:r>
              <a:rPr lang="en-AU" sz="1200" baseline="0" dirty="0" smtClean="0">
                <a:latin typeface="+mn-lt"/>
              </a:rPr>
              <a:t> set of Socratic questioning cards is placed face-up so that everyone in the group can see them</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baseline="0" dirty="0" smtClean="0">
                <a:latin typeface="+mn-lt"/>
              </a:rPr>
              <a:t>Groups assign roles as follows:</a:t>
            </a:r>
          </a:p>
          <a:p>
            <a:pPr marL="628595" marR="0" lvl="1"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1" baseline="0" dirty="0" smtClean="0">
                <a:latin typeface="+mn-lt"/>
              </a:rPr>
              <a:t>Interviewee</a:t>
            </a:r>
            <a:r>
              <a:rPr lang="en-AU" sz="1200" baseline="0" dirty="0" smtClean="0">
                <a:latin typeface="+mn-lt"/>
              </a:rPr>
              <a:t>: describes the task they transformed using a ‘Closed to open’ technique and how it went when they tried it with their students (2 minutes)</a:t>
            </a:r>
          </a:p>
          <a:p>
            <a:pPr marL="628595" marR="0" lvl="1"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1" baseline="0" dirty="0" smtClean="0">
                <a:latin typeface="+mn-lt"/>
              </a:rPr>
              <a:t>Questioner</a:t>
            </a:r>
            <a:r>
              <a:rPr lang="en-AU" sz="1200" baseline="0" dirty="0" smtClean="0">
                <a:latin typeface="+mn-lt"/>
              </a:rPr>
              <a:t>: chooses questions from the Socratic questioning cards to guide the line of questioning (2 minutes). The questioner asks questions only, they do not comment, give opinions or respond in any way other than to ask further questions. The questioner may also construct their own questions to suit the context.</a:t>
            </a:r>
          </a:p>
          <a:p>
            <a:pPr marL="628595" marR="0" lvl="1"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1" baseline="0" dirty="0" smtClean="0">
                <a:latin typeface="+mn-lt"/>
              </a:rPr>
              <a:t>Timer</a:t>
            </a:r>
            <a:r>
              <a:rPr lang="en-AU" sz="1200" baseline="0" dirty="0" smtClean="0">
                <a:latin typeface="+mn-lt"/>
              </a:rPr>
              <a:t>: </a:t>
            </a:r>
            <a:r>
              <a:rPr lang="en-AU" sz="1200" dirty="0" smtClean="0">
                <a:latin typeface="+mn-lt"/>
              </a:rPr>
              <a:t>ensures each</a:t>
            </a:r>
            <a:r>
              <a:rPr lang="en-AU" sz="1200" baseline="0" dirty="0" smtClean="0">
                <a:latin typeface="+mn-lt"/>
              </a:rPr>
              <a:t> person has equal time in the different roles and monitors the 2 minute time slots. The timer does not contribute to the conversation.</a:t>
            </a:r>
            <a:endParaRPr lang="en-AU" sz="1200" dirty="0">
              <a:latin typeface="+mn-lt"/>
            </a:endParaRPr>
          </a:p>
          <a:p>
            <a:pPr marL="0" indent="0">
              <a:buFont typeface="Arial" panose="020B0604020202020204" pitchFamily="34" charset="0"/>
              <a:buNone/>
            </a:pPr>
            <a:r>
              <a:rPr lang="en-AU" sz="1200" dirty="0" smtClean="0">
                <a:latin typeface="+mn-lt"/>
              </a:rPr>
              <a:t>4.</a:t>
            </a:r>
            <a:r>
              <a:rPr lang="en-AU" sz="1200" baseline="0" dirty="0" smtClean="0">
                <a:latin typeface="+mn-lt"/>
              </a:rPr>
              <a:t> </a:t>
            </a:r>
            <a:r>
              <a:rPr lang="en-AU" sz="1200" dirty="0" smtClean="0">
                <a:latin typeface="+mn-lt"/>
              </a:rPr>
              <a:t>Participants rotate roles so that </a:t>
            </a:r>
            <a:r>
              <a:rPr lang="en-AU" sz="1200" dirty="0">
                <a:latin typeface="+mn-lt"/>
              </a:rPr>
              <a:t>each has a turn at discussing their work/time </a:t>
            </a:r>
            <a:r>
              <a:rPr lang="en-AU" sz="1200" dirty="0" smtClean="0">
                <a:latin typeface="+mn-lt"/>
              </a:rPr>
              <a:t>keeping/questioning.</a:t>
            </a:r>
            <a:endParaRPr lang="en-AU" sz="1200" dirty="0">
              <a:latin typeface="+mn-lt"/>
            </a:endParaRP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18</a:t>
            </a:fld>
            <a:endParaRPr lang="en-AU"/>
          </a:p>
        </p:txBody>
      </p:sp>
    </p:spTree>
    <p:extLst>
      <p:ext uri="{BB962C8B-B14F-4D97-AF65-F5344CB8AC3E}">
        <p14:creationId xmlns:p14="http://schemas.microsoft.com/office/powerpoint/2010/main" val="40166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US" sz="1200" kern="120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Calibri" pitchFamily="34" charset="0"/>
                <a:ea typeface="ＭＳ Ｐゴシック" pitchFamily="34" charset="-128"/>
                <a:cs typeface="+mn-cs"/>
              </a:rPr>
              <a:t>Models </a:t>
            </a:r>
            <a:r>
              <a:rPr lang="en-AU" sz="1200" kern="1200" baseline="0" dirty="0" smtClean="0">
                <a:solidFill>
                  <a:schemeClr val="tx1"/>
                </a:solidFill>
                <a:latin typeface="Calibri" pitchFamily="34" charset="0"/>
                <a:ea typeface="ＭＳ Ｐゴシック" pitchFamily="34" charset="-128"/>
                <a:cs typeface="+mn-cs"/>
              </a:rPr>
              <a:t>such as these can be helpful in determining the intent of the </a:t>
            </a:r>
            <a:r>
              <a:rPr lang="en-AU" sz="1200" kern="1200" dirty="0" smtClean="0">
                <a:solidFill>
                  <a:schemeClr val="tx1"/>
                </a:solidFill>
                <a:latin typeface="Calibri" pitchFamily="34" charset="0"/>
                <a:ea typeface="ＭＳ Ｐゴシック" pitchFamily="34" charset="-128"/>
                <a:cs typeface="+mn-cs"/>
              </a:rPr>
              <a:t>Socratic questions you want</a:t>
            </a:r>
            <a:r>
              <a:rPr lang="en-AU" sz="1200" kern="1200" baseline="0" dirty="0" smtClean="0">
                <a:solidFill>
                  <a:schemeClr val="tx1"/>
                </a:solidFill>
                <a:latin typeface="Calibri" pitchFamily="34" charset="0"/>
                <a:ea typeface="ＭＳ Ｐゴシック" pitchFamily="34" charset="-128"/>
                <a:cs typeface="+mn-cs"/>
              </a:rPr>
              <a:t> to ask. </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INFORMATION FOR FACILITATORS</a:t>
            </a:r>
            <a:endParaRPr lang="en-AU" sz="1200"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Calibri" pitchFamily="34" charset="0"/>
                <a:ea typeface="ＭＳ Ｐゴシック" pitchFamily="34" charset="-128"/>
                <a:cs typeface="+mn-cs"/>
              </a:rPr>
              <a:t>These</a:t>
            </a:r>
            <a:r>
              <a:rPr lang="en-AU" sz="1200" kern="1200" baseline="0" dirty="0" smtClean="0">
                <a:solidFill>
                  <a:schemeClr val="tx1"/>
                </a:solidFill>
                <a:latin typeface="Calibri" pitchFamily="34" charset="0"/>
                <a:ea typeface="ＭＳ Ｐゴシック" pitchFamily="34" charset="-128"/>
                <a:cs typeface="+mn-cs"/>
              </a:rPr>
              <a:t> tables illustrate models that help us develop </a:t>
            </a:r>
            <a:r>
              <a:rPr lang="en-AU" sz="1200" kern="1200" dirty="0" smtClean="0">
                <a:solidFill>
                  <a:schemeClr val="tx1"/>
                </a:solidFill>
                <a:latin typeface="Calibri" pitchFamily="34" charset="0"/>
                <a:ea typeface="ＭＳ Ｐゴシック" pitchFamily="34" charset="-128"/>
                <a:cs typeface="+mn-cs"/>
              </a:rPr>
              <a:t>Socratic types of questions.</a:t>
            </a:r>
            <a:r>
              <a:rPr lang="en-AU" sz="1200" kern="1200" baseline="0" dirty="0" smtClean="0">
                <a:solidFill>
                  <a:schemeClr val="tx1"/>
                </a:solidFill>
                <a:latin typeface="Calibri" pitchFamily="34" charset="0"/>
                <a:ea typeface="ＭＳ Ｐゴシック" pitchFamily="34" charset="-128"/>
                <a:cs typeface="+mn-cs"/>
              </a:rPr>
              <a:t> They have been developed by </a:t>
            </a:r>
            <a:r>
              <a:rPr lang="en-AU" sz="1200" kern="1200" dirty="0" smtClean="0">
                <a:solidFill>
                  <a:schemeClr val="tx1"/>
                </a:solidFill>
                <a:latin typeface="Calibri" pitchFamily="34" charset="0"/>
                <a:ea typeface="ＭＳ Ｐゴシック" pitchFamily="34" charset="-128"/>
                <a:cs typeface="+mn-cs"/>
              </a:rPr>
              <a:t>Dr </a:t>
            </a:r>
            <a:r>
              <a:rPr lang="en-AU" sz="1200" kern="1200" dirty="0" smtClean="0">
                <a:solidFill>
                  <a:schemeClr val="tx1"/>
                </a:solidFill>
                <a:effectLst/>
                <a:latin typeface="Calibri" pitchFamily="34" charset="0"/>
                <a:ea typeface="ＭＳ Ｐゴシック" pitchFamily="34" charset="-128"/>
                <a:cs typeface="+mn-cs"/>
              </a:rPr>
              <a:t>Richard Paul, author of </a:t>
            </a:r>
            <a:r>
              <a:rPr lang="en-AU" sz="1200" kern="1200" dirty="0" smtClean="0">
                <a:solidFill>
                  <a:schemeClr val="tx1"/>
                </a:solidFill>
                <a:latin typeface="Calibri" pitchFamily="34" charset="0"/>
                <a:ea typeface="ＭＳ Ｐゴシック" pitchFamily="34" charset="-128"/>
                <a:cs typeface="+mn-cs"/>
              </a:rPr>
              <a:t>The Art of Socratic Questioning </a:t>
            </a:r>
            <a:r>
              <a:rPr lang="en-AU" sz="1200" kern="1200" dirty="0" smtClean="0">
                <a:solidFill>
                  <a:schemeClr val="tx1"/>
                </a:solidFill>
                <a:effectLst/>
                <a:latin typeface="Calibri" pitchFamily="34" charset="0"/>
                <a:ea typeface="ＭＳ Ｐゴシック" pitchFamily="34" charset="-128"/>
                <a:cs typeface="+mn-cs"/>
              </a:rPr>
              <a:t>(2006) and</a:t>
            </a:r>
            <a:r>
              <a:rPr lang="en-AU" sz="1200" kern="1200" baseline="0" dirty="0" smtClean="0">
                <a:solidFill>
                  <a:schemeClr val="tx1"/>
                </a:solidFill>
                <a:effectLst/>
                <a:latin typeface="Calibri" pitchFamily="34" charset="0"/>
                <a:ea typeface="ＭＳ Ｐゴシック" pitchFamily="34" charset="-128"/>
                <a:cs typeface="+mn-cs"/>
              </a:rPr>
              <a:t> </a:t>
            </a:r>
            <a:r>
              <a:rPr lang="en-AU" sz="1200" kern="1200" dirty="0" smtClean="0">
                <a:solidFill>
                  <a:schemeClr val="tx1"/>
                </a:solidFill>
                <a:latin typeface="Calibri" pitchFamily="34" charset="0"/>
                <a:ea typeface="ＭＳ Ｐゴシック" pitchFamily="34" charset="-128"/>
                <a:cs typeface="+mn-cs"/>
              </a:rPr>
              <a:t>Michael Pohl.</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latin typeface="Calibri" pitchFamily="34" charset="0"/>
              <a:ea typeface="ＭＳ Ｐゴシック" pitchFamily="34" charset="-128"/>
              <a:cs typeface="+mn-cs"/>
            </a:endParaRPr>
          </a:p>
          <a:p>
            <a:r>
              <a:rPr lang="en-AU" sz="1200" b="1" kern="1200" dirty="0" smtClean="0">
                <a:solidFill>
                  <a:schemeClr val="tx1"/>
                </a:solidFill>
                <a:latin typeface="Calibri" pitchFamily="34" charset="0"/>
                <a:ea typeface="ＭＳ Ｐゴシック" pitchFamily="34" charset="-128"/>
                <a:cs typeface="+mn-cs"/>
              </a:rPr>
              <a:t>REFERENCES</a:t>
            </a:r>
          </a:p>
          <a:p>
            <a:r>
              <a:rPr lang="en-AU" sz="1200" kern="1200" dirty="0" smtClean="0">
                <a:solidFill>
                  <a:schemeClr val="tx1"/>
                </a:solidFill>
                <a:latin typeface="Calibri" pitchFamily="34" charset="0"/>
                <a:ea typeface="ＭＳ Ｐゴシック" pitchFamily="34" charset="-128"/>
                <a:cs typeface="+mn-cs"/>
              </a:rPr>
              <a:t>Dr. Richard Paul and Dr. Linda Elder: “The Thinker’s Guide to The Art of Socratic Questioning”, 2006, The Foundation for Critical</a:t>
            </a:r>
            <a:r>
              <a:rPr lang="en-AU" sz="1200" kern="1200" baseline="0" dirty="0" smtClean="0">
                <a:solidFill>
                  <a:schemeClr val="tx1"/>
                </a:solidFill>
                <a:latin typeface="Calibri" pitchFamily="34" charset="0"/>
                <a:ea typeface="ＭＳ Ｐゴシック" pitchFamily="34" charset="-128"/>
                <a:cs typeface="+mn-cs"/>
              </a:rPr>
              <a:t> Thinking</a:t>
            </a:r>
          </a:p>
          <a:p>
            <a:r>
              <a:rPr lang="en-AU" sz="1200" kern="1200" dirty="0" smtClean="0">
                <a:solidFill>
                  <a:schemeClr val="tx1"/>
                </a:solidFill>
                <a:latin typeface="Calibri" pitchFamily="34" charset="0"/>
                <a:ea typeface="ＭＳ Ｐゴシック" pitchFamily="34" charset="-128"/>
                <a:cs typeface="+mn-cs"/>
              </a:rPr>
              <a:t>Michael</a:t>
            </a:r>
            <a:r>
              <a:rPr lang="en-AU" sz="1200" kern="1200" baseline="0" dirty="0" smtClean="0">
                <a:solidFill>
                  <a:schemeClr val="tx1"/>
                </a:solidFill>
                <a:latin typeface="Calibri" pitchFamily="34" charset="0"/>
                <a:ea typeface="ＭＳ Ｐゴシック" pitchFamily="34" charset="-128"/>
                <a:cs typeface="+mn-cs"/>
              </a:rPr>
              <a:t> Pohl:</a:t>
            </a:r>
            <a:r>
              <a:rPr lang="en-AU" sz="1200" kern="1200" dirty="0" smtClean="0">
                <a:solidFill>
                  <a:schemeClr val="tx1"/>
                </a:solidFill>
                <a:latin typeface="Calibri" pitchFamily="34" charset="0"/>
                <a:ea typeface="ＭＳ Ｐゴシック" pitchFamily="34" charset="-128"/>
                <a:cs typeface="+mn-cs"/>
              </a:rPr>
              <a:t> “Teaching Complex Thinking: Critical. Creative. Caring”,</a:t>
            </a:r>
            <a:r>
              <a:rPr lang="en-AU" sz="1200" kern="1200" baseline="0" dirty="0" smtClean="0">
                <a:solidFill>
                  <a:schemeClr val="tx1"/>
                </a:solidFill>
                <a:latin typeface="Calibri" pitchFamily="34" charset="0"/>
                <a:ea typeface="ＭＳ Ｐゴシック" pitchFamily="34" charset="-128"/>
                <a:cs typeface="+mn-cs"/>
              </a:rPr>
              <a:t> </a:t>
            </a:r>
            <a:r>
              <a:rPr lang="en-AU" sz="1200" kern="1200" dirty="0" smtClean="0">
                <a:solidFill>
                  <a:schemeClr val="tx1"/>
                </a:solidFill>
                <a:latin typeface="Calibri" pitchFamily="34" charset="0"/>
                <a:ea typeface="ＭＳ Ｐゴシック" pitchFamily="34" charset="-128"/>
                <a:cs typeface="+mn-cs"/>
              </a:rPr>
              <a:t>2000,  Hawker Brownlow Education </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19</a:t>
            </a:fld>
            <a:endParaRPr lang="en-AU"/>
          </a:p>
        </p:txBody>
      </p:sp>
    </p:spTree>
    <p:extLst>
      <p:ext uri="{BB962C8B-B14F-4D97-AF65-F5344CB8AC3E}">
        <p14:creationId xmlns:p14="http://schemas.microsoft.com/office/powerpoint/2010/main" val="30968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Handout 6: Plus, minus, interesting</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SLIDE NOTES</a:t>
            </a:r>
            <a:endParaRPr lang="en-AU" sz="1200" dirty="0" smtClean="0">
              <a:latin typeface="+mn-lt"/>
            </a:endParaRPr>
          </a:p>
          <a:p>
            <a:r>
              <a:rPr lang="en-AU" sz="1200" dirty="0" smtClean="0">
                <a:latin typeface="+mn-lt"/>
              </a:rPr>
              <a:t>Give participants</a:t>
            </a:r>
            <a:r>
              <a:rPr lang="en-AU" sz="1200" baseline="0" dirty="0" smtClean="0">
                <a:latin typeface="+mn-lt"/>
              </a:rPr>
              <a:t> a </a:t>
            </a:r>
            <a:r>
              <a:rPr lang="en-AU" sz="1200" dirty="0" smtClean="0">
                <a:latin typeface="+mn-lt"/>
              </a:rPr>
              <a:t>couple of minutes to reflect on the Socratic questioning process –the pluses, the minuses and the interesting.</a:t>
            </a:r>
            <a:r>
              <a:rPr lang="en-AU" sz="1200" baseline="0" dirty="0" smtClean="0">
                <a:latin typeface="+mn-lt"/>
              </a:rPr>
              <a:t> H</a:t>
            </a:r>
            <a:r>
              <a:rPr lang="en-AU" sz="1200" dirty="0" smtClean="0">
                <a:latin typeface="+mn-lt"/>
              </a:rPr>
              <a:t>ow did they feel? What would</a:t>
            </a:r>
            <a:r>
              <a:rPr lang="en-AU" sz="1200" baseline="0" dirty="0" smtClean="0">
                <a:latin typeface="+mn-lt"/>
              </a:rPr>
              <a:t> they do next time?</a:t>
            </a:r>
          </a:p>
          <a:p>
            <a:endParaRPr lang="en-AU" sz="1200" baseline="0" dirty="0" smtClean="0">
              <a:latin typeface="+mn-lt"/>
            </a:endParaRPr>
          </a:p>
          <a:p>
            <a:r>
              <a:rPr lang="en-AU" sz="1200" b="1" baseline="0" dirty="0" smtClean="0">
                <a:latin typeface="+mn-lt"/>
              </a:rPr>
              <a:t>DISCUSSION</a:t>
            </a:r>
          </a:p>
          <a:p>
            <a:r>
              <a:rPr lang="en-AU" sz="1200" baseline="0" dirty="0" smtClean="0">
                <a:latin typeface="+mn-lt"/>
              </a:rPr>
              <a:t>Ask participants how they might use the Socratic questioning process with their students.</a:t>
            </a:r>
          </a:p>
          <a:p>
            <a:r>
              <a:rPr lang="en-AU" sz="1200" baseline="0" dirty="0" smtClean="0">
                <a:latin typeface="+mn-lt"/>
              </a:rPr>
              <a:t>Would all students be able to engage in this process? How might they be supported? </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rPr>
              <a:t>Participants may reflect on times when students have been reluctant to answer questions, or responded with ‘I don’t know’. Ask participants what they might do and to share examples of successful experiences with helping students to join a dialogue.</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rPr>
              <a:t>Examples of how you might respond in these instances:</a:t>
            </a:r>
          </a:p>
          <a:p>
            <a:pPr marL="171450" indent="-171450">
              <a:buFont typeface="Arial" panose="020B0604020202020204" pitchFamily="34" charset="0"/>
              <a:buChar char="•"/>
            </a:pPr>
            <a:r>
              <a:rPr lang="en-AU" sz="1200" baseline="0" dirty="0" smtClean="0">
                <a:latin typeface="+mn-lt"/>
              </a:rPr>
              <a:t>‘What do you think someone who did know might say?’ </a:t>
            </a:r>
          </a:p>
          <a:p>
            <a:pPr marL="171450" indent="-171450">
              <a:buFont typeface="Arial" panose="020B0604020202020204" pitchFamily="34" charset="0"/>
              <a:buChar char="•"/>
            </a:pPr>
            <a:r>
              <a:rPr lang="en-AU" sz="1200" baseline="0" dirty="0" smtClean="0">
                <a:latin typeface="+mn-lt"/>
              </a:rPr>
              <a:t>‘If you did know the answer what might it be?’  </a:t>
            </a:r>
          </a:p>
          <a:p>
            <a:pPr marL="171450" indent="-171450">
              <a:buFont typeface="Arial" panose="020B0604020202020204" pitchFamily="34" charset="0"/>
              <a:buChar char="•"/>
            </a:pPr>
            <a:r>
              <a:rPr lang="en-AU" sz="1200" baseline="0" dirty="0" smtClean="0">
                <a:latin typeface="+mn-lt"/>
              </a:rPr>
              <a:t>‘What would the answer definitely not be?’ </a:t>
            </a:r>
          </a:p>
          <a:p>
            <a:endParaRPr lang="en-AU" sz="1200" baseline="0" dirty="0" smtClean="0">
              <a:latin typeface="+mn-lt"/>
            </a:endParaRPr>
          </a:p>
          <a:p>
            <a:endParaRPr lang="en-AU" sz="1200" baseline="0" dirty="0" smtClean="0">
              <a:latin typeface="+mn-lt"/>
            </a:endParaRPr>
          </a:p>
          <a:p>
            <a:pPr defTabSz="457099">
              <a:defRPr/>
            </a:pPr>
            <a:r>
              <a:rPr lang="en-AU" sz="1200" b="1" dirty="0" smtClean="0">
                <a:latin typeface="+mn-lt"/>
              </a:rPr>
              <a:t>KEY </a:t>
            </a:r>
            <a:r>
              <a:rPr lang="en-AU" sz="1200" b="1" dirty="0" smtClean="0">
                <a:latin typeface="+mn-lt"/>
              </a:rPr>
              <a:t>MESSAGES</a:t>
            </a:r>
            <a:endParaRPr lang="en-AU" sz="1200" b="1" dirty="0" smtClean="0">
              <a:latin typeface="+mn-lt"/>
            </a:endParaRPr>
          </a:p>
          <a:p>
            <a:pPr marL="171450" indent="-171450" defTabSz="457099">
              <a:buFont typeface="Arial" panose="020B0604020202020204" pitchFamily="34" charset="0"/>
              <a:buChar char="•"/>
              <a:defRPr/>
            </a:pPr>
            <a:r>
              <a:rPr lang="en-AU" sz="1200" b="1" dirty="0" smtClean="0">
                <a:latin typeface="+mn-lt"/>
              </a:rPr>
              <a:t>ALL </a:t>
            </a:r>
            <a:r>
              <a:rPr lang="en-US" sz="1200" b="1" dirty="0" smtClean="0">
                <a:latin typeface="+mn-lt"/>
              </a:rPr>
              <a:t>students need </a:t>
            </a:r>
            <a:r>
              <a:rPr lang="en-AU" sz="1200" b="1" dirty="0" smtClean="0">
                <a:latin typeface="+mn-lt"/>
              </a:rPr>
              <a:t>to engage in both fluency and fluency plus tasks</a:t>
            </a:r>
            <a:r>
              <a:rPr lang="en-AU" sz="1200" dirty="0" smtClean="0">
                <a:latin typeface="+mn-lt"/>
              </a:rPr>
              <a:t>.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latin typeface="+mn-lt"/>
              </a:rPr>
              <a:t>Analysing the critical and creative thinking required in a task helps us to identify how intellectually challenging the task is.</a:t>
            </a: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20</a:t>
            </a:fld>
            <a:endParaRPr lang="en-AU"/>
          </a:p>
        </p:txBody>
      </p:sp>
    </p:spTree>
    <p:extLst>
      <p:ext uri="{BB962C8B-B14F-4D97-AF65-F5344CB8AC3E}">
        <p14:creationId xmlns:p14="http://schemas.microsoft.com/office/powerpoint/2010/main" val="338245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216">
              <a:defRPr/>
            </a:pPr>
            <a:r>
              <a:rPr lang="en-US" sz="1200" b="1" dirty="0">
                <a:latin typeface="+mn-lt"/>
              </a:rPr>
              <a:t>SLIDE NOTES</a:t>
            </a:r>
          </a:p>
          <a:p>
            <a:pPr defTabSz="454216">
              <a:defRPr/>
            </a:pPr>
            <a:r>
              <a:rPr lang="en-US" sz="1200" b="1" dirty="0" smtClean="0">
                <a:latin typeface="+mn-lt"/>
              </a:rPr>
              <a:t>Ask participants to continue to keep in mind the </a:t>
            </a:r>
            <a:r>
              <a:rPr lang="en-US" sz="1200" b="1" dirty="0">
                <a:latin typeface="+mn-lt"/>
              </a:rPr>
              <a:t>key messages of the last </a:t>
            </a:r>
            <a:r>
              <a:rPr lang="en-US" sz="1200" b="1" dirty="0" smtClean="0">
                <a:latin typeface="+mn-lt"/>
              </a:rPr>
              <a:t>workshops:</a:t>
            </a:r>
            <a:endParaRPr lang="en-AU" sz="1200" b="1" dirty="0">
              <a:latin typeface="+mn-lt"/>
            </a:endParaRPr>
          </a:p>
          <a:p>
            <a:pPr defTabSz="457694">
              <a:defRPr/>
            </a:pPr>
            <a:endParaRPr lang="en-US" sz="1200" dirty="0" smtClean="0">
              <a:latin typeface="+mn-lt"/>
              <a:cs typeface="Helvetica CE 45 Light"/>
            </a:endParaRPr>
          </a:p>
          <a:p>
            <a:pPr marL="171656" indent="-171656" defTabSz="457694">
              <a:buFont typeface="Arial" panose="020B0604020202020204" pitchFamily="34" charset="0"/>
              <a:buChar char="•"/>
            </a:pPr>
            <a:r>
              <a:rPr lang="en-US" sz="1200" b="0" dirty="0" smtClean="0">
                <a:latin typeface="+mn-lt"/>
              </a:rPr>
              <a:t>The Teaching for Effective Learning (TfEL) Framework guide supports us to create safe conditions for learning.</a:t>
            </a:r>
            <a:endParaRPr lang="en-AU" sz="1200" b="0" dirty="0" smtClean="0">
              <a:latin typeface="+mn-lt"/>
            </a:endParaRPr>
          </a:p>
          <a:p>
            <a:pPr marL="171656" indent="-171656" defTabSz="457694">
              <a:buFont typeface="Arial" panose="020B0604020202020204" pitchFamily="34" charset="0"/>
              <a:buChar char="•"/>
            </a:pPr>
            <a:r>
              <a:rPr lang="en-AU" sz="1200" b="0" dirty="0" smtClean="0">
                <a:latin typeface="+mn-lt"/>
              </a:rPr>
              <a:t>Emphasise one type of thinking is not being prioritised over another. We need both fluency AND fluency plus thinking.</a:t>
            </a:r>
          </a:p>
          <a:p>
            <a:pPr marL="171656" indent="-171656" defTabSz="457694">
              <a:buFont typeface="Arial" panose="020B0604020202020204" pitchFamily="34" charset="0"/>
              <a:buChar char="•"/>
            </a:pPr>
            <a:r>
              <a:rPr lang="en-US" sz="1200" b="0" dirty="0" smtClean="0">
                <a:latin typeface="+mn-lt"/>
              </a:rPr>
              <a:t>Analysing the level of thinking a verb requires in a task helps us to identify how intellectually challenging the task is.</a:t>
            </a:r>
          </a:p>
          <a:p>
            <a:pPr marL="171656" indent="-171656" defTabSz="457694">
              <a:buFont typeface="Arial" panose="020B0604020202020204" pitchFamily="34" charset="0"/>
              <a:buChar char="•"/>
            </a:pPr>
            <a:r>
              <a:rPr lang="en-US" sz="1200" b="0" dirty="0" smtClean="0">
                <a:latin typeface="+mn-lt"/>
              </a:rPr>
              <a:t>Analysing the critical and creative thinking required in a task helps us to identify how intellectually challenging the task is.</a:t>
            </a:r>
          </a:p>
          <a:p>
            <a:pPr marL="171656" indent="-171656" defTabSz="457694">
              <a:buFont typeface="Arial" panose="020B0604020202020204" pitchFamily="34" charset="0"/>
              <a:buChar char="•"/>
            </a:pPr>
            <a:r>
              <a:rPr lang="en-AU" sz="1200" b="0" dirty="0" smtClean="0">
                <a:latin typeface="+mn-lt"/>
              </a:rPr>
              <a:t>ALL </a:t>
            </a:r>
            <a:r>
              <a:rPr lang="en-US" sz="1200" b="0" dirty="0" smtClean="0">
                <a:latin typeface="+mn-lt"/>
              </a:rPr>
              <a:t>students need </a:t>
            </a:r>
            <a:r>
              <a:rPr lang="en-AU" sz="1200" b="0" dirty="0" smtClean="0">
                <a:latin typeface="+mn-lt"/>
              </a:rPr>
              <a:t>to engage in both fluency and fluency plus tasks. </a:t>
            </a:r>
          </a:p>
          <a:p>
            <a:pPr marL="171656" indent="-171656" defTabSz="457694">
              <a:buFont typeface="Arial" panose="020B0604020202020204" pitchFamily="34" charset="0"/>
              <a:buChar char="•"/>
              <a:defRPr/>
            </a:pPr>
            <a:r>
              <a:rPr lang="en-AU" sz="1200" b="0" dirty="0" smtClean="0">
                <a:latin typeface="+mn-lt"/>
              </a:rPr>
              <a:t>Students with growth mindsets are more likely to persist with challenging tasks and see failure as an important part of learning</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 is for something that was a key personal message.</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endParaRP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baseline="0" dirty="0" smtClean="0">
                <a:latin typeface="+mn-lt"/>
              </a:rPr>
              <a:t>The f</a:t>
            </a:r>
            <a:r>
              <a:rPr lang="en-US" sz="1200" b="1" dirty="0" smtClean="0">
                <a:latin typeface="+mn-lt"/>
              </a:rPr>
              <a:t>ocus of</a:t>
            </a:r>
            <a:r>
              <a:rPr lang="en-US" sz="1200" b="1" baseline="0" dirty="0" smtClean="0">
                <a:latin typeface="+mn-lt"/>
              </a:rPr>
              <a:t> this workshop is to </a:t>
            </a:r>
            <a:r>
              <a:rPr lang="en-AU" sz="1200" b="1" baseline="0" dirty="0" smtClean="0">
                <a:latin typeface="+mn-lt"/>
              </a:rPr>
              <a:t>design tasks where ALL students are engaged in tasks requiring different kinds and levels of thinking.</a:t>
            </a: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baseline="0" dirty="0" smtClean="0">
                <a:latin typeface="+mn-lt"/>
              </a:rPr>
              <a:t>Let’s begin by looking at the intellectual challenge within some tasks.</a:t>
            </a: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smtClean="0"/>
          </a:p>
        </p:txBody>
      </p:sp>
      <p:sp>
        <p:nvSpPr>
          <p:cNvPr id="4" name="Slide Number Placeholder 3"/>
          <p:cNvSpPr>
            <a:spLocks noGrp="1"/>
          </p:cNvSpPr>
          <p:nvPr>
            <p:ph type="sldNum" sz="quarter" idx="10"/>
          </p:nvPr>
        </p:nvSpPr>
        <p:spPr/>
        <p:txBody>
          <a:bodyPr/>
          <a:lstStyle/>
          <a:p>
            <a:fld id="{1F8ED96F-8935-483C-8A53-3C72017A7EDC}" type="slidenum">
              <a:rPr lang="en-AU" smtClean="0"/>
              <a:t>3</a:t>
            </a:fld>
            <a:endParaRPr lang="en-AU"/>
          </a:p>
        </p:txBody>
      </p:sp>
    </p:spTree>
    <p:extLst>
      <p:ext uri="{BB962C8B-B14F-4D97-AF65-F5344CB8AC3E}">
        <p14:creationId xmlns:p14="http://schemas.microsoft.com/office/powerpoint/2010/main" val="386206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dirty="0" smtClean="0">
                <a:latin typeface="+mn-lt"/>
              </a:rPr>
              <a:t>VIDEO</a:t>
            </a:r>
          </a:p>
          <a:p>
            <a:pPr defTabSz="453671">
              <a:defRPr/>
            </a:pPr>
            <a:r>
              <a:rPr lang="en-AU" sz="1200" u="sng" dirty="0" smtClean="0">
                <a:latin typeface="+mn-lt"/>
                <a:hlinkClick r:id="rId3"/>
              </a:rPr>
              <a:t>https://vimeo.com/87437307</a:t>
            </a:r>
            <a:r>
              <a:rPr lang="en-AU" sz="1200" dirty="0" smtClean="0">
                <a:latin typeface="+mn-lt"/>
              </a:rPr>
              <a:t> </a:t>
            </a:r>
          </a:p>
          <a:p>
            <a:pPr defTabSz="453671">
              <a:defRPr/>
            </a:pPr>
            <a:r>
              <a:rPr lang="en-AU" sz="1200" dirty="0" smtClean="0">
                <a:latin typeface="+mn-lt"/>
              </a:rPr>
              <a:t>Halifax Kindergarten  0:00 -3:58 mins</a:t>
            </a:r>
          </a:p>
          <a:p>
            <a:pPr defTabSz="453671">
              <a:defRPr/>
            </a:pPr>
            <a:r>
              <a:rPr lang="en-AU" sz="1200" dirty="0" smtClean="0">
                <a:latin typeface="+mn-lt"/>
              </a:rPr>
              <a:t>Mt Barker</a:t>
            </a:r>
            <a:r>
              <a:rPr lang="en-AU" sz="1200" baseline="0" dirty="0" smtClean="0">
                <a:latin typeface="+mn-lt"/>
              </a:rPr>
              <a:t> </a:t>
            </a:r>
            <a:r>
              <a:rPr lang="en-AU" sz="1200" dirty="0" smtClean="0">
                <a:latin typeface="+mn-lt"/>
              </a:rPr>
              <a:t>High School 3:58 – 8:15 </a:t>
            </a: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b="1" baseline="0" dirty="0" smtClean="0">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SLIDE NOTES</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The next technique in the ‘Tell to ask’ strategy is ‘Student voice’.</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These videos provide a starting point for this technique.</a:t>
            </a:r>
            <a:endParaRPr lang="en-US" sz="1200" b="0" dirty="0" smtClean="0">
              <a:latin typeface="+mn-lt"/>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dirty="0" smtClean="0">
                <a:latin typeface="+mn-lt"/>
              </a:rPr>
              <a:t>Show an</a:t>
            </a:r>
            <a:r>
              <a:rPr lang="en-AU" sz="1200" baseline="0" dirty="0" smtClean="0">
                <a:latin typeface="+mn-lt"/>
              </a:rPr>
              <a:t> excerpt from the video as a provocation for discussion about student voice.  </a:t>
            </a:r>
            <a:r>
              <a:rPr lang="en-AU" sz="1200" dirty="0" smtClean="0">
                <a:latin typeface="+mn-lt"/>
              </a:rPr>
              <a:t>Choose the section of the video that best relates to the audience.</a:t>
            </a:r>
            <a:r>
              <a:rPr lang="en-AU" sz="1200" baseline="0" dirty="0" smtClean="0">
                <a:latin typeface="+mn-lt"/>
              </a:rPr>
              <a:t> </a:t>
            </a:r>
          </a:p>
          <a:p>
            <a:pPr defTabSz="453671">
              <a:defRPr/>
            </a:pPr>
            <a:r>
              <a:rPr lang="en-AU" u="sng" dirty="0" smtClean="0">
                <a:hlinkClick r:id="rId3"/>
              </a:rPr>
              <a:t> </a:t>
            </a:r>
          </a:p>
          <a:p>
            <a:pPr defTabSz="914256"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Calibri" pitchFamily="34" charset="0"/>
                <a:ea typeface="ＭＳ Ｐゴシック" pitchFamily="34" charset="-128"/>
                <a:cs typeface="+mn-cs"/>
              </a:rPr>
              <a:t>Ask participants to reflect on the video they watched and think about how student voice was activated using the prompts on the slide as a guide.</a:t>
            </a:r>
            <a:endParaRPr lang="en-US" dirty="0" smtClean="0"/>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22</a:t>
            </a:fld>
            <a:endParaRPr lang="en-AU"/>
          </a:p>
        </p:txBody>
      </p:sp>
    </p:spTree>
    <p:extLst>
      <p:ext uri="{BB962C8B-B14F-4D97-AF65-F5344CB8AC3E}">
        <p14:creationId xmlns:p14="http://schemas.microsoft.com/office/powerpoint/2010/main" val="171378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ACTIVITY</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Ask participants to reflect on the questions (in the purple boxes) about their own experience of activating student voice in learning.</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sz="1200" kern="1200" dirty="0" smtClean="0">
                <a:solidFill>
                  <a:schemeClr val="tx1"/>
                </a:solidFill>
                <a:latin typeface="Calibri" pitchFamily="34" charset="0"/>
                <a:ea typeface="ＭＳ Ｐゴシック" pitchFamily="34" charset="-128"/>
                <a:cs typeface="+mn-cs"/>
              </a:rPr>
              <a:t>The example given for the Student voice technique is to ‘Ask students how they might do</a:t>
            </a:r>
            <a:r>
              <a:rPr lang="en-AU" sz="1200" kern="1200" baseline="0" dirty="0" smtClean="0">
                <a:solidFill>
                  <a:schemeClr val="tx1"/>
                </a:solidFill>
                <a:latin typeface="Calibri" pitchFamily="34" charset="0"/>
                <a:ea typeface="ＭＳ Ｐゴシック" pitchFamily="34" charset="-128"/>
                <a:cs typeface="+mn-cs"/>
              </a:rPr>
              <a:t> this best’.</a:t>
            </a:r>
          </a:p>
          <a:p>
            <a:r>
              <a:rPr lang="en-AU" sz="1200" kern="1200" baseline="0" dirty="0" smtClean="0">
                <a:solidFill>
                  <a:schemeClr val="tx1"/>
                </a:solidFill>
                <a:latin typeface="Calibri" pitchFamily="34" charset="0"/>
                <a:ea typeface="ＭＳ Ｐゴシック" pitchFamily="34" charset="-128"/>
                <a:cs typeface="+mn-cs"/>
              </a:rPr>
              <a:t>At any point in a task, students are asked to decide : </a:t>
            </a:r>
          </a:p>
          <a:p>
            <a:pPr marL="171450" indent="-171450">
              <a:buFont typeface="Arial" panose="020B0604020202020204" pitchFamily="34" charset="0"/>
              <a:buChar char="•"/>
            </a:pPr>
            <a:r>
              <a:rPr lang="en-AU" sz="1200" kern="1200" baseline="0" dirty="0" smtClean="0">
                <a:solidFill>
                  <a:schemeClr val="tx1"/>
                </a:solidFill>
                <a:latin typeface="Calibri" pitchFamily="34" charset="0"/>
                <a:ea typeface="ＭＳ Ｐゴシック" pitchFamily="34" charset="-128"/>
                <a:cs typeface="+mn-cs"/>
              </a:rPr>
              <a:t>How they might find out information, evidence, examples etc.</a:t>
            </a:r>
          </a:p>
          <a:p>
            <a:pPr marL="171450" indent="-171450">
              <a:buFont typeface="Arial" panose="020B0604020202020204" pitchFamily="34" charset="0"/>
              <a:buChar char="•"/>
            </a:pPr>
            <a:r>
              <a:rPr lang="en-AU" sz="1200" kern="1200" dirty="0" smtClean="0">
                <a:solidFill>
                  <a:schemeClr val="tx1"/>
                </a:solidFill>
                <a:latin typeface="Calibri" pitchFamily="34" charset="0"/>
                <a:ea typeface="ＭＳ Ｐゴシック" pitchFamily="34" charset="-128"/>
                <a:cs typeface="+mn-cs"/>
              </a:rPr>
              <a:t>Which</a:t>
            </a:r>
            <a:r>
              <a:rPr lang="en-AU" sz="1200" kern="1200" baseline="0" dirty="0" smtClean="0">
                <a:solidFill>
                  <a:schemeClr val="tx1"/>
                </a:solidFill>
                <a:latin typeface="Calibri" pitchFamily="34" charset="0"/>
                <a:ea typeface="ＭＳ Ｐゴシック" pitchFamily="34" charset="-128"/>
                <a:cs typeface="+mn-cs"/>
              </a:rPr>
              <a:t> mode of learning is most suitable for the task</a:t>
            </a:r>
          </a:p>
          <a:p>
            <a:pPr marL="171450" indent="-171450">
              <a:buFont typeface="Arial" panose="020B0604020202020204" pitchFamily="34" charset="0"/>
              <a:buChar char="•"/>
            </a:pPr>
            <a:r>
              <a:rPr lang="en-AU" sz="1200" kern="1200" baseline="0" dirty="0" smtClean="0">
                <a:solidFill>
                  <a:schemeClr val="tx1"/>
                </a:solidFill>
                <a:latin typeface="Calibri" pitchFamily="34" charset="0"/>
                <a:ea typeface="ＭＳ Ｐゴシック" pitchFamily="34" charset="-128"/>
                <a:cs typeface="+mn-cs"/>
              </a:rPr>
              <a:t>How they might best demonstrate their learning</a:t>
            </a:r>
          </a:p>
          <a:p>
            <a:pPr marL="171450" indent="-171450">
              <a:buFont typeface="Arial" panose="020B0604020202020204" pitchFamily="34" charset="0"/>
              <a:buChar char="•"/>
            </a:pPr>
            <a:r>
              <a:rPr lang="en-AU" sz="1200" kern="1200" baseline="0" dirty="0" smtClean="0">
                <a:solidFill>
                  <a:schemeClr val="tx1"/>
                </a:solidFill>
                <a:latin typeface="Calibri" pitchFamily="34" charset="0"/>
                <a:ea typeface="ＭＳ Ｐゴシック" pitchFamily="34" charset="-128"/>
                <a:cs typeface="+mn-cs"/>
              </a:rPr>
              <a:t>How their learning will be assessed.</a:t>
            </a:r>
            <a:endParaRPr lang="en-AU" sz="1200" kern="1200" dirty="0" smtClean="0">
              <a:solidFill>
                <a:schemeClr val="tx1"/>
              </a:solidFill>
              <a:latin typeface="Calibri" pitchFamily="34" charset="0"/>
              <a:ea typeface="ＭＳ Ｐゴシック" pitchFamily="34" charset="-128"/>
              <a:cs typeface="+mn-cs"/>
            </a:endParaRPr>
          </a:p>
          <a:p>
            <a:endParaRPr lang="en-AU" sz="1200" b="0" kern="1200" baseline="0" dirty="0" smtClean="0">
              <a:solidFill>
                <a:schemeClr val="tx1"/>
              </a:solidFill>
              <a:latin typeface="Calibri" pitchFamily="34" charset="0"/>
              <a:ea typeface="ＭＳ Ｐゴシック" pitchFamily="34" charset="-128"/>
              <a:cs typeface="+mn-cs"/>
            </a:endParaRPr>
          </a:p>
          <a:p>
            <a:r>
              <a:rPr lang="en-AU" sz="1200" b="1" kern="1200" dirty="0" smtClean="0">
                <a:solidFill>
                  <a:schemeClr val="tx1"/>
                </a:solidFill>
                <a:latin typeface="Calibri" pitchFamily="34" charset="0"/>
                <a:ea typeface="ＭＳ Ｐゴシック" pitchFamily="34" charset="-128"/>
                <a:cs typeface="+mn-cs"/>
              </a:rPr>
              <a:t>Process:</a:t>
            </a:r>
          </a:p>
          <a:p>
            <a:pPr marL="171450" indent="-171450">
              <a:buFont typeface="Arial" panose="020B0604020202020204" pitchFamily="34" charset="0"/>
              <a:buChar char="•"/>
            </a:pPr>
            <a:r>
              <a:rPr lang="en-AU" sz="1200" b="0" kern="1200" dirty="0" smtClean="0">
                <a:solidFill>
                  <a:schemeClr val="tx1"/>
                </a:solidFill>
                <a:latin typeface="Calibri" pitchFamily="34" charset="0"/>
                <a:ea typeface="ＭＳ Ｐゴシック" pitchFamily="34" charset="-128"/>
                <a:cs typeface="+mn-cs"/>
              </a:rPr>
              <a:t>Participants personally reflect on the questions</a:t>
            </a:r>
          </a:p>
          <a:p>
            <a:pPr marL="171450" indent="-171450">
              <a:buFont typeface="Arial" panose="020B0604020202020204" pitchFamily="34" charset="0"/>
              <a:buChar char="•"/>
            </a:pPr>
            <a:r>
              <a:rPr lang="en-AU" sz="1200" b="0" kern="1200" dirty="0" smtClean="0">
                <a:solidFill>
                  <a:schemeClr val="tx1"/>
                </a:solidFill>
                <a:latin typeface="Calibri" pitchFamily="34" charset="0"/>
                <a:ea typeface="ＭＳ Ｐゴシック" pitchFamily="34" charset="-128"/>
                <a:cs typeface="+mn-cs"/>
              </a:rPr>
              <a:t>Share reflections in</a:t>
            </a:r>
            <a:r>
              <a:rPr lang="en-AU" sz="1200" b="0" kern="1200" baseline="0" dirty="0" smtClean="0">
                <a:solidFill>
                  <a:schemeClr val="tx1"/>
                </a:solidFill>
                <a:latin typeface="Calibri" pitchFamily="34" charset="0"/>
                <a:ea typeface="ＭＳ Ｐゴシック" pitchFamily="34" charset="-128"/>
                <a:cs typeface="+mn-cs"/>
              </a:rPr>
              <a:t> table groups.</a:t>
            </a:r>
            <a:endParaRPr lang="en-AU" sz="1200" b="0" kern="1200" dirty="0">
              <a:solidFill>
                <a:schemeClr val="tx1"/>
              </a:solidFill>
              <a:latin typeface="Calibri" pitchFamily="34"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23</a:t>
            </a:fld>
            <a:endParaRPr lang="en-AU"/>
          </a:p>
        </p:txBody>
      </p:sp>
    </p:spTree>
    <p:extLst>
      <p:ext uri="{BB962C8B-B14F-4D97-AF65-F5344CB8AC3E}">
        <p14:creationId xmlns:p14="http://schemas.microsoft.com/office/powerpoint/2010/main" val="1380187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Handout 7: Comfort zone</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i="0" baseline="0" dirty="0" smtClean="0">
                <a:latin typeface="+mn-lt"/>
              </a:rPr>
              <a:t>Please note: Handout 7 contains 2 identical ‘Comfort zone’ tables.</a:t>
            </a:r>
          </a:p>
          <a:p>
            <a:endParaRPr lang="en-AU"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ACTIVITY</a:t>
            </a:r>
          </a:p>
          <a:p>
            <a:r>
              <a:rPr lang="en-AU" sz="1200" b="0" baseline="0" dirty="0" smtClean="0">
                <a:latin typeface="+mn-lt"/>
              </a:rPr>
              <a:t>Ask participants </a:t>
            </a:r>
            <a:r>
              <a:rPr lang="en-AU" sz="1200" b="0" kern="1200" baseline="0" dirty="0" smtClean="0">
                <a:solidFill>
                  <a:schemeClr val="tx1"/>
                </a:solidFill>
                <a:effectLst/>
                <a:latin typeface="+mn-lt"/>
                <a:ea typeface="ＭＳ Ｐゴシック" pitchFamily="34" charset="-128"/>
                <a:cs typeface="+mn-cs"/>
              </a:rPr>
              <a:t>to r</a:t>
            </a:r>
            <a:r>
              <a:rPr lang="en-AU" sz="1200" b="0" kern="1200" dirty="0" smtClean="0">
                <a:solidFill>
                  <a:schemeClr val="tx1"/>
                </a:solidFill>
                <a:effectLst/>
                <a:latin typeface="+mn-lt"/>
                <a:ea typeface="ＭＳ Ｐゴシック" pitchFamily="34" charset="-128"/>
                <a:cs typeface="+mn-cs"/>
              </a:rPr>
              <a:t>ank the modes on Handout 7 from 1 to 5 according to how comfortable they would feel using them to share their examples of student voice</a:t>
            </a:r>
            <a:r>
              <a:rPr lang="en-AU" sz="1200" b="0" kern="1200" baseline="0" dirty="0" smtClean="0">
                <a:solidFill>
                  <a:schemeClr val="tx1"/>
                </a:solidFill>
                <a:effectLst/>
                <a:latin typeface="+mn-lt"/>
                <a:ea typeface="ＭＳ Ｐゴシック" pitchFamily="34" charset="-128"/>
                <a:cs typeface="+mn-cs"/>
              </a:rPr>
              <a:t> with the whole group.</a:t>
            </a:r>
            <a:endParaRPr lang="en-AU" sz="1200" b="0" kern="1200" dirty="0" smtClean="0">
              <a:solidFill>
                <a:schemeClr val="tx1"/>
              </a:solidFill>
              <a:effectLst/>
              <a:latin typeface="+mn-lt"/>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 </a:t>
            </a:r>
          </a:p>
          <a:p>
            <a:r>
              <a:rPr lang="en-AU" sz="1200" b="1" dirty="0" smtClean="0">
                <a:latin typeface="+mn-lt"/>
              </a:rPr>
              <a:t>Process:</a:t>
            </a:r>
          </a:p>
          <a:p>
            <a:pPr marL="171450" indent="-171450">
              <a:buFont typeface="Arial" panose="020B0604020202020204" pitchFamily="34" charset="0"/>
              <a:buChar char="•"/>
            </a:pPr>
            <a:r>
              <a:rPr lang="en-AU" sz="1200" b="0" dirty="0" smtClean="0">
                <a:latin typeface="+mn-lt"/>
              </a:rPr>
              <a:t>Provide each participant with Handout 7</a:t>
            </a:r>
          </a:p>
          <a:p>
            <a:pPr marL="171450" indent="-171450">
              <a:buFont typeface="Arial" panose="020B0604020202020204" pitchFamily="34" charset="0"/>
              <a:buChar char="•"/>
            </a:pPr>
            <a:r>
              <a:rPr lang="en-AU" sz="1200" b="0" dirty="0" smtClean="0">
                <a:latin typeface="+mn-lt"/>
              </a:rPr>
              <a:t>Explain that participants are going to share at least one of their examples with someone</a:t>
            </a:r>
            <a:r>
              <a:rPr lang="en-AU" sz="1200" b="0" baseline="0" dirty="0" smtClean="0">
                <a:latin typeface="+mn-lt"/>
              </a:rPr>
              <a:t> they haven’t worked with during this workshop</a:t>
            </a:r>
            <a:endParaRPr lang="en-AU" sz="1200" b="0" dirty="0" smtClean="0">
              <a:latin typeface="+mn-lt"/>
            </a:endParaRPr>
          </a:p>
          <a:p>
            <a:pPr marL="171450" indent="-171450">
              <a:buFont typeface="Arial" panose="020B0604020202020204" pitchFamily="34" charset="0"/>
              <a:buChar char="•"/>
            </a:pPr>
            <a:r>
              <a:rPr lang="en-AU" sz="1200" b="0" dirty="0" smtClean="0">
                <a:latin typeface="+mn-lt"/>
              </a:rPr>
              <a:t>Ask them to rank from 1-5,</a:t>
            </a:r>
            <a:r>
              <a:rPr lang="en-AU" sz="1200" b="0" baseline="0" dirty="0" smtClean="0">
                <a:latin typeface="+mn-lt"/>
              </a:rPr>
              <a:t> how comfortable they would feel using the different modes on the handout to share their example</a:t>
            </a:r>
          </a:p>
          <a:p>
            <a:pPr marL="171450" indent="-171450">
              <a:buFont typeface="Arial" panose="020B0604020202020204" pitchFamily="34" charset="0"/>
              <a:buChar char="•"/>
            </a:pPr>
            <a:r>
              <a:rPr lang="en-AU" sz="1200" b="0" baseline="0" dirty="0" smtClean="0">
                <a:latin typeface="+mn-lt"/>
              </a:rPr>
              <a:t>Ask participants to pair up with someone from another table group</a:t>
            </a:r>
          </a:p>
          <a:p>
            <a:pPr marL="171450" indent="-171450">
              <a:buFont typeface="Arial" panose="020B0604020202020204" pitchFamily="34" charset="0"/>
              <a:buChar char="•"/>
            </a:pPr>
            <a:r>
              <a:rPr lang="en-AU" sz="1200" b="0" baseline="0" dirty="0" smtClean="0">
                <a:latin typeface="+mn-lt"/>
              </a:rPr>
              <a:t>Explain to participants that they will be sharing their example using the mode that they ranked third </a:t>
            </a:r>
          </a:p>
          <a:p>
            <a:pPr marL="171450" indent="-171450">
              <a:buFont typeface="Arial" panose="020B0604020202020204" pitchFamily="34" charset="0"/>
              <a:buChar char="•"/>
            </a:pPr>
            <a:r>
              <a:rPr lang="en-AU" sz="1200" b="0" baseline="0" dirty="0" smtClean="0">
                <a:latin typeface="+mn-lt"/>
              </a:rPr>
              <a:t>Give participants time to prepare their example using the mode they ranked third (2 minutes)</a:t>
            </a:r>
          </a:p>
          <a:p>
            <a:pPr marL="171450" indent="-171450">
              <a:buFont typeface="Arial" panose="020B0604020202020204" pitchFamily="34" charset="0"/>
              <a:buChar char="•"/>
            </a:pPr>
            <a:r>
              <a:rPr lang="en-AU" sz="1200" b="0" baseline="0" dirty="0" smtClean="0">
                <a:latin typeface="+mn-lt"/>
              </a:rPr>
              <a:t>Each person in the pair shares their example using the mode they ranked third (2 minutes for each participant)</a:t>
            </a:r>
          </a:p>
          <a:p>
            <a:pPr marL="171450" indent="-171450">
              <a:buFont typeface="Arial" panose="020B0604020202020204" pitchFamily="34" charset="0"/>
              <a:buChar char="•"/>
            </a:pPr>
            <a:r>
              <a:rPr lang="en-AU" sz="1200" b="0" baseline="0" dirty="0" smtClean="0">
                <a:latin typeface="+mn-lt"/>
              </a:rPr>
              <a:t>Ask participants to return to table groups</a:t>
            </a:r>
          </a:p>
          <a:p>
            <a:pPr marL="171450" indent="-171450">
              <a:buFont typeface="Arial" panose="020B0604020202020204" pitchFamily="34" charset="0"/>
              <a:buChar char="•"/>
            </a:pPr>
            <a:r>
              <a:rPr lang="en-AU" sz="1200" b="1" baseline="0" dirty="0" smtClean="0">
                <a:latin typeface="+mn-lt"/>
              </a:rPr>
              <a:t>Ask participants, “Why do you think you were asked to use the mode you ranked third and not one of your more comfortable modes?”</a:t>
            </a:r>
          </a:p>
          <a:p>
            <a:pPr marL="0" indent="0">
              <a:buFont typeface="Arial" panose="020B0604020202020204" pitchFamily="34" charset="0"/>
              <a:buNone/>
            </a:pPr>
            <a:endParaRPr lang="en-AU" sz="1200" b="1" dirty="0" smtClean="0">
              <a:latin typeface="+mn-lt"/>
            </a:endParaRPr>
          </a:p>
          <a:p>
            <a:r>
              <a:rPr lang="en-AU" sz="1200" b="1" dirty="0" smtClean="0">
                <a:latin typeface="+mn-lt"/>
              </a:rPr>
              <a:t>INFORMATION</a:t>
            </a:r>
            <a:r>
              <a:rPr lang="en-AU" sz="1200" b="1" baseline="0" dirty="0" smtClean="0">
                <a:latin typeface="+mn-lt"/>
              </a:rPr>
              <a:t> FOR FACILITATORS</a:t>
            </a:r>
          </a:p>
          <a:p>
            <a:r>
              <a:rPr lang="en-AU" sz="1200" b="0" baseline="0" dirty="0" smtClean="0">
                <a:latin typeface="+mn-lt"/>
              </a:rPr>
              <a:t>Challenging students to move beyond their comfort zones is an important aspect of supporting them to achieve high standards with appropriate support (TfEL 2.4)</a:t>
            </a:r>
          </a:p>
          <a:p>
            <a:r>
              <a:rPr lang="en-AU" sz="1200" b="0" baseline="0" dirty="0" smtClean="0">
                <a:latin typeface="+mn-lt"/>
              </a:rPr>
              <a:t>‘Good learning happens best in the stretch zone, not in a panic, or when too comfortable.’</a:t>
            </a:r>
          </a:p>
          <a:p>
            <a:r>
              <a:rPr lang="en-AU" sz="1200" b="0" baseline="0" dirty="0" smtClean="0">
                <a:latin typeface="+mn-lt"/>
              </a:rPr>
              <a:t>Students are the best judges of their own comfort zones and teachers need to continually nudge them to challenge their expectations of themselves.</a:t>
            </a:r>
          </a:p>
          <a:p>
            <a:r>
              <a:rPr lang="en-AU" sz="1200" b="0" baseline="0" dirty="0" smtClean="0">
                <a:latin typeface="+mn-lt"/>
              </a:rPr>
              <a:t>For example, in the Comfort zone activity you were nudged to moved beyond your preferred mode of sharing.</a:t>
            </a:r>
          </a:p>
          <a:p>
            <a:endParaRPr lang="en-AU" sz="1200" b="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pitchFamily="34" charset="0"/>
                <a:ea typeface="ＭＳ Ｐゴシック" pitchFamily="34" charset="-128"/>
                <a:cs typeface="+mn-cs"/>
              </a:rPr>
              <a:t>KEY MESSAGE</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pitchFamily="34" charset="0"/>
                <a:ea typeface="ＭＳ Ｐゴシック" pitchFamily="34" charset="-128"/>
                <a:cs typeface="+mn-cs"/>
              </a:rPr>
              <a:t>The Teaching for Effective Learning (TfEL) Framework guide supports us to create safe conditions for learning.</a:t>
            </a:r>
            <a:endParaRPr lang="en-AU" sz="1200" b="1" kern="1200" dirty="0" smtClean="0">
              <a:solidFill>
                <a:schemeClr val="tx1"/>
              </a:solidFill>
              <a:latin typeface="Calibri" pitchFamily="34" charset="0"/>
              <a:ea typeface="ＭＳ Ｐゴシック" pitchFamily="34" charset="-128"/>
              <a:cs typeface="+mn-cs"/>
            </a:endParaRPr>
          </a:p>
          <a:p>
            <a:endParaRPr lang="en-AU" sz="1200" b="0" dirty="0">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24</a:t>
            </a:fld>
            <a:endParaRPr lang="en-AU"/>
          </a:p>
        </p:txBody>
      </p:sp>
    </p:spTree>
    <p:extLst>
      <p:ext uri="{BB962C8B-B14F-4D97-AF65-F5344CB8AC3E}">
        <p14:creationId xmlns:p14="http://schemas.microsoft.com/office/powerpoint/2010/main" val="69207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551">
              <a:defRPr/>
            </a:pPr>
            <a:r>
              <a:rPr lang="en-AU" sz="1200" b="1" kern="1200" dirty="0" smtClean="0">
                <a:solidFill>
                  <a:schemeClr val="tx1"/>
                </a:solidFill>
                <a:latin typeface="Calibri" pitchFamily="34" charset="0"/>
                <a:ea typeface="ＭＳ Ｐゴシック" pitchFamily="34" charset="-128"/>
                <a:cs typeface="+mn-cs"/>
              </a:rPr>
              <a:t>HANDOUTS</a:t>
            </a:r>
            <a:endParaRPr lang="en-US" sz="1200" b="1" kern="1200" dirty="0" smtClean="0">
              <a:solidFill>
                <a:schemeClr val="tx1"/>
              </a:solidFill>
              <a:latin typeface="Calibri" pitchFamily="34" charset="0"/>
              <a:ea typeface="ＭＳ Ｐゴシック" pitchFamily="34" charset="-128"/>
              <a:cs typeface="+mn-cs"/>
            </a:endParaRPr>
          </a:p>
          <a:p>
            <a:pPr defTabSz="453625">
              <a:defRPr/>
            </a:pPr>
            <a:r>
              <a:rPr lang="en-AU" sz="1200" kern="1200" dirty="0" smtClean="0">
                <a:solidFill>
                  <a:schemeClr val="tx1"/>
                </a:solidFill>
                <a:latin typeface="Calibri" pitchFamily="34" charset="0"/>
                <a:ea typeface="ＭＳ Ｐゴシック" pitchFamily="34" charset="-128"/>
                <a:cs typeface="+mn-cs"/>
              </a:rPr>
              <a:t>Handout 8: </a:t>
            </a:r>
            <a:r>
              <a:rPr lang="en-US" sz="1200" kern="1200" dirty="0" smtClean="0">
                <a:solidFill>
                  <a:schemeClr val="tx1"/>
                </a:solidFill>
                <a:latin typeface="Calibri" pitchFamily="34" charset="0"/>
                <a:ea typeface="ＭＳ Ｐゴシック" pitchFamily="34" charset="-128"/>
                <a:cs typeface="+mn-cs"/>
              </a:rPr>
              <a:t>select the Transforming tasks ‘From tell</a:t>
            </a:r>
            <a:r>
              <a:rPr lang="en-US" sz="1200" kern="1200" baseline="0" dirty="0" smtClean="0">
                <a:solidFill>
                  <a:schemeClr val="tx1"/>
                </a:solidFill>
                <a:latin typeface="Calibri" pitchFamily="34" charset="0"/>
                <a:ea typeface="ＭＳ Ｐゴシック" pitchFamily="34" charset="-128"/>
                <a:cs typeface="+mn-cs"/>
              </a:rPr>
              <a:t> to ask</a:t>
            </a:r>
            <a:r>
              <a:rPr lang="en-US" sz="1200" kern="1200" dirty="0" smtClean="0">
                <a:solidFill>
                  <a:schemeClr val="tx1"/>
                </a:solidFill>
                <a:latin typeface="Calibri" pitchFamily="34" charset="0"/>
                <a:ea typeface="ＭＳ Ｐゴシック" pitchFamily="34" charset="-128"/>
                <a:cs typeface="+mn-cs"/>
              </a:rPr>
              <a:t>’ A3</a:t>
            </a:r>
            <a:r>
              <a:rPr lang="en-US" sz="1200" kern="1200" baseline="0" dirty="0" smtClean="0">
                <a:solidFill>
                  <a:schemeClr val="tx1"/>
                </a:solidFill>
                <a:latin typeface="Calibri" pitchFamily="34" charset="0"/>
                <a:ea typeface="ＭＳ Ｐゴシック" pitchFamily="34" charset="-128"/>
                <a:cs typeface="+mn-cs"/>
              </a:rPr>
              <a:t> </a:t>
            </a:r>
            <a:r>
              <a:rPr lang="en-US" sz="1200" kern="1200" dirty="0" smtClean="0">
                <a:solidFill>
                  <a:schemeClr val="tx1"/>
                </a:solidFill>
                <a:latin typeface="Calibri" pitchFamily="34" charset="0"/>
                <a:ea typeface="ＭＳ Ｐゴシック" pitchFamily="34" charset="-128"/>
                <a:cs typeface="+mn-cs"/>
              </a:rPr>
              <a:t>sheets in learning areas/subjects </a:t>
            </a:r>
            <a:r>
              <a:rPr lang="en-US" sz="1200" b="1" kern="1200" dirty="0" smtClean="0">
                <a:solidFill>
                  <a:schemeClr val="tx1"/>
                </a:solidFill>
                <a:latin typeface="Calibri" pitchFamily="34" charset="0"/>
                <a:ea typeface="ＭＳ Ｐゴシック" pitchFamily="34" charset="-128"/>
                <a:cs typeface="+mn-cs"/>
              </a:rPr>
              <a:t>suitable for the participants in this workshop</a:t>
            </a:r>
            <a:r>
              <a:rPr lang="en-US" sz="1200" kern="1200" dirty="0" smtClean="0">
                <a:solidFill>
                  <a:schemeClr val="tx1"/>
                </a:solidFill>
                <a:latin typeface="Calibri" pitchFamily="34" charset="0"/>
                <a:ea typeface="ＭＳ Ｐゴシック" pitchFamily="34" charset="-128"/>
                <a:cs typeface="+mn-cs"/>
              </a:rPr>
              <a:t>. </a:t>
            </a:r>
          </a:p>
          <a:p>
            <a:pPr defTabSz="456551">
              <a:defRPr/>
            </a:pPr>
            <a:endParaRPr lang="en-AU" sz="1200" b="1" kern="1200" dirty="0" smtClean="0">
              <a:solidFill>
                <a:schemeClr val="tx1"/>
              </a:solidFill>
              <a:latin typeface="Calibri" pitchFamily="34" charset="0"/>
              <a:ea typeface="ＭＳ Ｐゴシック" pitchFamily="34" charset="-128"/>
              <a:cs typeface="+mn-cs"/>
            </a:endParaRPr>
          </a:p>
          <a:p>
            <a:pPr defTabSz="456551">
              <a:defRPr/>
            </a:pPr>
            <a:r>
              <a:rPr lang="en-AU" sz="1200" b="1" kern="1200" dirty="0" smtClean="0">
                <a:solidFill>
                  <a:schemeClr val="tx1"/>
                </a:solidFill>
                <a:latin typeface="Calibri" pitchFamily="34" charset="0"/>
                <a:ea typeface="ＭＳ Ｐゴシック" pitchFamily="34" charset="-128"/>
                <a:cs typeface="+mn-cs"/>
              </a:rPr>
              <a:t>SLIDE NOTES</a:t>
            </a:r>
            <a:endParaRPr lang="en-AU" sz="1200" b="0" kern="1200" baseline="0" dirty="0" smtClean="0">
              <a:solidFill>
                <a:schemeClr val="tx1"/>
              </a:solidFill>
              <a:latin typeface="Calibri" pitchFamily="34" charset="0"/>
              <a:ea typeface="ＭＳ Ｐゴシック" pitchFamily="34" charset="-128"/>
              <a:cs typeface="+mn-cs"/>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Calibri" pitchFamily="34" charset="0"/>
                <a:ea typeface="ＭＳ Ｐゴシック" pitchFamily="34" charset="-128"/>
                <a:cs typeface="+mn-cs"/>
              </a:rPr>
              <a:t>Another</a:t>
            </a:r>
            <a:r>
              <a:rPr lang="en-AU" sz="1200" kern="1200" baseline="0" dirty="0" smtClean="0">
                <a:solidFill>
                  <a:schemeClr val="tx1"/>
                </a:solidFill>
                <a:latin typeface="Calibri" pitchFamily="34" charset="0"/>
                <a:ea typeface="ＭＳ Ｐゴシック" pitchFamily="34" charset="-128"/>
                <a:cs typeface="+mn-cs"/>
              </a:rPr>
              <a:t> </a:t>
            </a:r>
            <a:r>
              <a:rPr lang="en-AU" sz="1200" kern="1200" dirty="0" smtClean="0">
                <a:solidFill>
                  <a:schemeClr val="tx1"/>
                </a:solidFill>
                <a:latin typeface="Calibri" pitchFamily="34" charset="0"/>
                <a:ea typeface="ＭＳ Ｐゴシック" pitchFamily="34" charset="-128"/>
                <a:cs typeface="+mn-cs"/>
              </a:rPr>
              <a:t>technique of the ‘From tell to ask’ strategy is ‘Use</a:t>
            </a:r>
            <a:r>
              <a:rPr lang="en-AU" sz="1200" kern="1200" baseline="0" dirty="0" smtClean="0">
                <a:solidFill>
                  <a:schemeClr val="tx1"/>
                </a:solidFill>
                <a:latin typeface="Calibri" pitchFamily="34" charset="0"/>
                <a:ea typeface="ＭＳ Ｐゴシック" pitchFamily="34" charset="-128"/>
                <a:cs typeface="+mn-cs"/>
              </a:rPr>
              <a:t> dialogu</a:t>
            </a:r>
            <a:r>
              <a:rPr lang="en-AU" sz="1200" kern="1200" dirty="0" smtClean="0">
                <a:solidFill>
                  <a:schemeClr val="tx1"/>
                </a:solidFill>
                <a:latin typeface="Calibri" pitchFamily="34" charset="0"/>
                <a:ea typeface="ＭＳ Ｐゴシック" pitchFamily="34" charset="-128"/>
                <a:cs typeface="+mn-cs"/>
              </a:rPr>
              <a:t>e’.</a:t>
            </a:r>
          </a:p>
          <a:p>
            <a:pPr defTabSz="453671"/>
            <a:r>
              <a:rPr lang="en-AU" sz="1200" b="0" kern="1200" baseline="0" dirty="0" smtClean="0">
                <a:solidFill>
                  <a:schemeClr val="tx1"/>
                </a:solidFill>
                <a:latin typeface="Calibri" pitchFamily="34" charset="0"/>
                <a:ea typeface="ＭＳ Ｐゴシック" pitchFamily="34" charset="-128"/>
                <a:cs typeface="+mn-cs"/>
              </a:rPr>
              <a:t>We are now going to use this technique to analyse the ‘Tell to ask’ A3 sheets.</a:t>
            </a:r>
          </a:p>
          <a:p>
            <a:pPr defTabSz="453671"/>
            <a:r>
              <a:rPr lang="en-AU" sz="1200" b="0" kern="1200" baseline="0" dirty="0" smtClean="0">
                <a:solidFill>
                  <a:schemeClr val="tx1"/>
                </a:solidFill>
                <a:latin typeface="Calibri" pitchFamily="34" charset="0"/>
                <a:ea typeface="ＭＳ Ｐゴシック" pitchFamily="34" charset="-128"/>
                <a:cs typeface="+mn-cs"/>
              </a:rPr>
              <a:t>Distribute Handout 8 and give participants 5 minutes to read it.</a:t>
            </a: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25</a:t>
            </a:fld>
            <a:endParaRPr lang="en-AU"/>
          </a:p>
        </p:txBody>
      </p:sp>
    </p:spTree>
    <p:extLst>
      <p:ext uri="{BB962C8B-B14F-4D97-AF65-F5344CB8AC3E}">
        <p14:creationId xmlns:p14="http://schemas.microsoft.com/office/powerpoint/2010/main" val="3247827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SLIDE NOTES</a:t>
            </a:r>
          </a:p>
          <a:p>
            <a:r>
              <a:rPr lang="en-AU" sz="1200" dirty="0" smtClean="0">
                <a:latin typeface="+mn-lt"/>
              </a:rPr>
              <a:t>The example given of the ‘Use dialogue technique is to ‘Ask students</a:t>
            </a:r>
            <a:r>
              <a:rPr lang="en-AU" sz="1200" baseline="0" dirty="0" smtClean="0">
                <a:latin typeface="+mn-lt"/>
              </a:rPr>
              <a:t> to interact and build meaning through learning conversations.’</a:t>
            </a:r>
            <a:endParaRPr lang="en-AU" sz="1200" dirty="0" smtClean="0">
              <a:latin typeface="+mn-lt"/>
            </a:endParaRPr>
          </a:p>
          <a:p>
            <a:r>
              <a:rPr lang="en-AU" sz="1200" dirty="0" smtClean="0">
                <a:latin typeface="+mn-lt"/>
              </a:rPr>
              <a:t>One example of this is</a:t>
            </a:r>
            <a:r>
              <a:rPr lang="en-AU" sz="1200" baseline="0" dirty="0" smtClean="0">
                <a:latin typeface="+mn-lt"/>
              </a:rPr>
              <a:t> to use a Community</a:t>
            </a:r>
            <a:r>
              <a:rPr lang="en-AU" sz="1200" dirty="0" smtClean="0">
                <a:latin typeface="+mn-lt"/>
              </a:rPr>
              <a:t> </a:t>
            </a:r>
            <a:r>
              <a:rPr lang="en-AU" sz="1200" dirty="0">
                <a:latin typeface="+mn-lt"/>
              </a:rPr>
              <a:t>of </a:t>
            </a:r>
            <a:r>
              <a:rPr lang="en-AU" sz="1200" dirty="0" smtClean="0">
                <a:latin typeface="+mn-lt"/>
              </a:rPr>
              <a:t>Inquiry as</a:t>
            </a:r>
            <a:r>
              <a:rPr lang="en-AU" sz="1200" baseline="0" dirty="0" smtClean="0">
                <a:latin typeface="+mn-lt"/>
              </a:rPr>
              <a:t> a </a:t>
            </a:r>
            <a:r>
              <a:rPr lang="en-AU" sz="1200" dirty="0" smtClean="0">
                <a:latin typeface="+mn-lt"/>
              </a:rPr>
              <a:t>democratic structured dialogue where students build meaning through</a:t>
            </a:r>
            <a:r>
              <a:rPr lang="en-AU" sz="1200" baseline="0" dirty="0" smtClean="0">
                <a:latin typeface="+mn-lt"/>
              </a:rPr>
              <a:t> their conversations. This process could incorporate </a:t>
            </a:r>
            <a:r>
              <a:rPr lang="en-AU" sz="1200" dirty="0" smtClean="0">
                <a:latin typeface="+mn-lt"/>
              </a:rPr>
              <a:t>Socratic types of questions.</a:t>
            </a:r>
            <a:endParaRPr lang="en-AU" sz="1200" dirty="0">
              <a:latin typeface="+mn-lt"/>
            </a:endParaRPr>
          </a:p>
          <a:p>
            <a:r>
              <a:rPr lang="en-AU" sz="1200" dirty="0">
                <a:latin typeface="+mn-lt"/>
              </a:rPr>
              <a:t>We are going to be using a </a:t>
            </a:r>
            <a:r>
              <a:rPr lang="en-AU" sz="1200" dirty="0" smtClean="0">
                <a:latin typeface="+mn-lt"/>
              </a:rPr>
              <a:t>Community of Inquiry </a:t>
            </a:r>
            <a:r>
              <a:rPr lang="en-AU" sz="1200" dirty="0">
                <a:latin typeface="+mn-lt"/>
              </a:rPr>
              <a:t>process </a:t>
            </a:r>
            <a:r>
              <a:rPr lang="en-AU" sz="1200" dirty="0" smtClean="0">
                <a:latin typeface="+mn-lt"/>
              </a:rPr>
              <a:t>in the next activity,</a:t>
            </a:r>
            <a:r>
              <a:rPr lang="en-AU" sz="1200" baseline="0" dirty="0" smtClean="0">
                <a:latin typeface="+mn-lt"/>
              </a:rPr>
              <a:t> where we analyse the </a:t>
            </a:r>
            <a:r>
              <a:rPr lang="en-AU" sz="1200" b="0" baseline="0" dirty="0" smtClean="0">
                <a:latin typeface="+mn-lt"/>
              </a:rPr>
              <a:t>‘From tell to ask’ A3 sheets.</a:t>
            </a:r>
          </a:p>
          <a:p>
            <a:endParaRPr lang="en-AU" sz="1200" b="0" baseline="0" dirty="0" smtClean="0">
              <a:latin typeface="+mn-lt"/>
            </a:endParaRPr>
          </a:p>
          <a:p>
            <a:r>
              <a:rPr lang="en-AU" sz="1200" b="1" baseline="0" dirty="0" smtClean="0">
                <a:latin typeface="+mn-lt"/>
              </a:rPr>
              <a:t>REFERENCE</a:t>
            </a:r>
          </a:p>
          <a:p>
            <a:r>
              <a:rPr lang="en-AU" b="0" dirty="0" smtClean="0"/>
              <a:t>Conducting a Community of Inquiry </a:t>
            </a:r>
          </a:p>
          <a:p>
            <a:r>
              <a:rPr lang="en-AU" sz="1200" b="0" dirty="0" smtClean="0">
                <a:latin typeface="+mn-lt"/>
              </a:rPr>
              <a:t>http://museumvictoria.com.au/education/community-of-inquiry/ </a:t>
            </a:r>
          </a:p>
          <a:p>
            <a:endParaRPr lang="en-AU" sz="1200" b="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pitchFamily="34" charset="0"/>
                <a:ea typeface="ＭＳ Ｐゴシック" pitchFamily="34" charset="-128"/>
                <a:cs typeface="+mn-cs"/>
              </a:rPr>
              <a:t>KEY MESSAGE</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pitchFamily="34" charset="0"/>
                <a:ea typeface="ＭＳ Ｐゴシック" pitchFamily="34" charset="-128"/>
                <a:cs typeface="+mn-cs"/>
              </a:rPr>
              <a:t>The Teaching for Effective Learning (TfEL) Framework guide supports us to create safe conditions for learning.</a:t>
            </a:r>
            <a:endParaRPr lang="en-AU" sz="1200" b="1" kern="1200" dirty="0" smtClean="0">
              <a:solidFill>
                <a:schemeClr val="tx1"/>
              </a:solidFill>
              <a:latin typeface="Calibri" pitchFamily="34" charset="0"/>
              <a:ea typeface="ＭＳ Ｐゴシック" pitchFamily="34" charset="-128"/>
              <a:cs typeface="+mn-cs"/>
            </a:endParaRPr>
          </a:p>
          <a:p>
            <a:endParaRPr lang="en-AU" sz="1200" b="0" dirty="0" smtClean="0">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26</a:t>
            </a:fld>
            <a:endParaRPr lang="en-AU"/>
          </a:p>
        </p:txBody>
      </p:sp>
    </p:spTree>
    <p:extLst>
      <p:ext uri="{BB962C8B-B14F-4D97-AF65-F5344CB8AC3E}">
        <p14:creationId xmlns:p14="http://schemas.microsoft.com/office/powerpoint/2010/main" val="309688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MATERIALS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Enough ‘stones’ for each participant to have 5 (eg. counters, blocks, coins, shapes etc.)</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A ‘stick’ for each table group (eg. ruler or pop stick).</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ACTIVITY</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Participants use </a:t>
            </a:r>
            <a:r>
              <a:rPr lang="en-US" sz="1200" baseline="0" dirty="0" smtClean="0">
                <a:latin typeface="+mn-lt"/>
              </a:rPr>
              <a:t>the Community of Inquiry to analyse the ‘From tell to ask’ A3 sheets.</a:t>
            </a: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latin typeface="+mn-lt"/>
              </a:rPr>
              <a:t>Process:</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Participants work in table groups</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Give</a:t>
            </a:r>
            <a:r>
              <a:rPr lang="en-AU" sz="1200" baseline="0" dirty="0" smtClean="0">
                <a:latin typeface="+mn-lt"/>
              </a:rPr>
              <a:t> </a:t>
            </a:r>
            <a:r>
              <a:rPr lang="en-AU" sz="1200" dirty="0" smtClean="0">
                <a:latin typeface="+mn-lt"/>
              </a:rPr>
              <a:t>each participant 5 ‘stones’ and place one ‘speaking stick’ on each table</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Follow the Community of Inquiry protocols to structure a group dialogue using</a:t>
            </a:r>
            <a:r>
              <a:rPr lang="en-AU" sz="1200" baseline="0" dirty="0" smtClean="0">
                <a:latin typeface="+mn-lt"/>
              </a:rPr>
              <a:t> the guiding questions on the next slide about the </a:t>
            </a:r>
            <a:r>
              <a:rPr lang="en-US" sz="1200" baseline="0" dirty="0" smtClean="0">
                <a:latin typeface="+mn-lt"/>
              </a:rPr>
              <a:t>‘From tell to ask’ A3 sheets.</a:t>
            </a: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 typeface="+mj-lt"/>
              <a:buNone/>
              <a:tabLst/>
              <a:defRPr/>
            </a:pPr>
            <a:endParaRPr lang="en-AU" sz="1200" dirty="0" smtClean="0">
              <a:latin typeface="+mn-lt"/>
            </a:endParaRPr>
          </a:p>
          <a:p>
            <a:r>
              <a:rPr lang="en-AU" sz="1200" b="1" dirty="0" smtClean="0">
                <a:latin typeface="+mn-lt"/>
              </a:rPr>
              <a:t>INFORMATION</a:t>
            </a:r>
            <a:r>
              <a:rPr lang="en-AU" sz="1200" b="1" baseline="0" dirty="0" smtClean="0">
                <a:latin typeface="+mn-lt"/>
              </a:rPr>
              <a:t> FOR FACILITATORS</a:t>
            </a:r>
            <a:endParaRPr lang="en-AU" sz="1200" b="1" dirty="0" smtClean="0">
              <a:latin typeface="+mn-lt"/>
            </a:endParaRPr>
          </a:p>
          <a:p>
            <a:r>
              <a:rPr lang="en-AU" sz="1200" dirty="0" smtClean="0">
                <a:latin typeface="+mn-lt"/>
              </a:rPr>
              <a:t>Because </a:t>
            </a:r>
            <a:r>
              <a:rPr lang="en-AU" sz="1200" dirty="0">
                <a:latin typeface="+mn-lt"/>
              </a:rPr>
              <a:t>it is a democratic discussion, there are protocols to ensure everyone has the opportunity to participate uninterrupted. </a:t>
            </a:r>
          </a:p>
          <a:p>
            <a:r>
              <a:rPr lang="en-AU" sz="1200" dirty="0" smtClean="0">
                <a:latin typeface="+mn-lt"/>
              </a:rPr>
              <a:t>The</a:t>
            </a:r>
            <a:r>
              <a:rPr lang="en-AU" sz="1200" baseline="0" dirty="0" smtClean="0">
                <a:latin typeface="+mn-lt"/>
              </a:rPr>
              <a:t> </a:t>
            </a:r>
            <a:r>
              <a:rPr lang="en-AU" sz="1200" dirty="0" smtClean="0">
                <a:latin typeface="+mn-lt"/>
              </a:rPr>
              <a:t>procedural </a:t>
            </a:r>
            <a:r>
              <a:rPr lang="en-AU" sz="1200" dirty="0">
                <a:latin typeface="+mn-lt"/>
              </a:rPr>
              <a:t>protocols </a:t>
            </a:r>
            <a:r>
              <a:rPr lang="en-AU" sz="1200" dirty="0" smtClean="0">
                <a:latin typeface="+mn-lt"/>
              </a:rPr>
              <a:t>on the slide</a:t>
            </a:r>
            <a:r>
              <a:rPr lang="en-AU" sz="1200" baseline="0" dirty="0" smtClean="0">
                <a:latin typeface="+mn-lt"/>
              </a:rPr>
              <a:t> </a:t>
            </a:r>
            <a:r>
              <a:rPr lang="en-AU" sz="1200" dirty="0" smtClean="0">
                <a:latin typeface="+mn-lt"/>
              </a:rPr>
              <a:t>assist </a:t>
            </a:r>
            <a:r>
              <a:rPr lang="en-AU" sz="1200" dirty="0">
                <a:latin typeface="+mn-lt"/>
              </a:rPr>
              <a:t>the process to run smoothly.  </a:t>
            </a:r>
            <a:endParaRPr lang="en-AU" sz="1200" dirty="0" smtClean="0">
              <a:latin typeface="+mn-lt"/>
            </a:endParaRPr>
          </a:p>
          <a:p>
            <a:r>
              <a:rPr lang="en-AU" sz="1200" dirty="0" smtClean="0">
                <a:latin typeface="+mn-lt"/>
              </a:rPr>
              <a:t>The protocols for a safe learning environment that they developed earlier would be a useful reference.</a:t>
            </a:r>
          </a:p>
          <a:p>
            <a:r>
              <a:rPr lang="en-AU" sz="1200" b="1" dirty="0" smtClean="0">
                <a:latin typeface="+mn-lt"/>
              </a:rPr>
              <a:t>The questions are on the next slide.</a:t>
            </a:r>
            <a:endParaRPr lang="en-AU" sz="1200" b="1" dirty="0">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27</a:t>
            </a:fld>
            <a:endParaRPr lang="en-AU"/>
          </a:p>
        </p:txBody>
      </p:sp>
    </p:spTree>
    <p:extLst>
      <p:ext uri="{BB962C8B-B14F-4D97-AF65-F5344CB8AC3E}">
        <p14:creationId xmlns:p14="http://schemas.microsoft.com/office/powerpoint/2010/main" val="30968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ACTIVITY</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Participants use </a:t>
            </a:r>
            <a:r>
              <a:rPr lang="en-US" sz="1200" baseline="0" dirty="0" smtClean="0">
                <a:latin typeface="+mn-lt"/>
              </a:rPr>
              <a:t>the Community of Inquiry to analyse the ‘From tell to ask’ A3 sheets.</a:t>
            </a: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latin typeface="+mn-lt"/>
              </a:rPr>
              <a:t>Process:</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Participants work in table groups</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Give</a:t>
            </a:r>
            <a:r>
              <a:rPr lang="en-AU" sz="1200" baseline="0" dirty="0" smtClean="0">
                <a:latin typeface="+mn-lt"/>
              </a:rPr>
              <a:t> </a:t>
            </a:r>
            <a:r>
              <a:rPr lang="en-AU" sz="1200" dirty="0" smtClean="0">
                <a:latin typeface="+mn-lt"/>
              </a:rPr>
              <a:t>each participant 5 ‘stones’ and place one ‘speaking stick’ on each table</a:t>
            </a:r>
          </a:p>
          <a:p>
            <a:pPr marL="228600" marR="0" indent="-228600" algn="l" defTabSz="457145" rtl="0" eaLnBrk="0" fontAlgn="base" latinLnBrk="0" hangingPunct="0">
              <a:lnSpc>
                <a:spcPct val="100000"/>
              </a:lnSpc>
              <a:spcBef>
                <a:spcPct val="30000"/>
              </a:spcBef>
              <a:spcAft>
                <a:spcPct val="0"/>
              </a:spcAft>
              <a:buClrTx/>
              <a:buSzTx/>
              <a:buFont typeface="+mj-lt"/>
              <a:buAutoNum type="arabicPeriod"/>
              <a:tabLst/>
              <a:defRPr/>
            </a:pPr>
            <a:r>
              <a:rPr lang="en-AU" sz="1200" dirty="0" smtClean="0">
                <a:latin typeface="+mn-lt"/>
              </a:rPr>
              <a:t>Follow the Community of Inquiry protocols to structure a group dialogue using</a:t>
            </a:r>
            <a:r>
              <a:rPr lang="en-AU" sz="1200" baseline="0" dirty="0" smtClean="0">
                <a:latin typeface="+mn-lt"/>
              </a:rPr>
              <a:t> the guiding questions about the examples on the </a:t>
            </a:r>
            <a:r>
              <a:rPr lang="en-US" sz="1200" baseline="0" dirty="0" smtClean="0">
                <a:latin typeface="+mn-lt"/>
              </a:rPr>
              <a:t>‘From tell to ask’ A3 sheets.</a:t>
            </a: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 typeface="+mj-lt"/>
              <a:buNone/>
              <a:tabLst/>
              <a:defRPr/>
            </a:pPr>
            <a:endParaRPr lang="en-AU"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28</a:t>
            </a:fld>
            <a:endParaRPr lang="en-AU"/>
          </a:p>
        </p:txBody>
      </p:sp>
    </p:spTree>
    <p:extLst>
      <p:ext uri="{BB962C8B-B14F-4D97-AF65-F5344CB8AC3E}">
        <p14:creationId xmlns:p14="http://schemas.microsoft.com/office/powerpoint/2010/main" val="309688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NOTES</a:t>
            </a:r>
          </a:p>
          <a:p>
            <a:r>
              <a:rPr lang="en-AU" b="0" dirty="0" smtClean="0"/>
              <a:t>Ask participants to reflect on the  </a:t>
            </a:r>
            <a:r>
              <a:rPr lang="en-AU" b="1" dirty="0" smtClean="0"/>
              <a:t>‘From tell</a:t>
            </a:r>
            <a:r>
              <a:rPr lang="en-AU" b="1" baseline="0" dirty="0" smtClean="0"/>
              <a:t> to ask’  </a:t>
            </a:r>
            <a:r>
              <a:rPr lang="en-AU" b="0" baseline="0" dirty="0" smtClean="0"/>
              <a:t>strategy and its 4 </a:t>
            </a:r>
            <a:r>
              <a:rPr lang="en-AU" b="0" dirty="0" smtClean="0"/>
              <a:t>techniques</a:t>
            </a:r>
            <a:r>
              <a:rPr lang="en-AU" b="0" baseline="0" dirty="0" smtClean="0"/>
              <a:t> with the key messages.</a:t>
            </a:r>
            <a:endParaRPr lang="en-AU" b="0" dirty="0" smtClean="0"/>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kern="1200" baseline="0" dirty="0" smtClean="0">
                <a:solidFill>
                  <a:schemeClr val="tx1"/>
                </a:solidFill>
                <a:latin typeface="Calibri" pitchFamily="34" charset="0"/>
                <a:ea typeface="Batang" panose="02030600000101010101" pitchFamily="18" charset="-127"/>
                <a:cs typeface="+mn-cs"/>
              </a:rPr>
              <a:t>Explore before explain</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baseline="0" dirty="0" smtClean="0">
                <a:solidFill>
                  <a:schemeClr val="tx1"/>
                </a:solidFill>
                <a:latin typeface="Calibri" pitchFamily="34" charset="0"/>
                <a:ea typeface="Batang" panose="02030600000101010101" pitchFamily="18" charset="-127"/>
                <a:cs typeface="+mn-cs"/>
              </a:rPr>
              <a:t>Socratic questioning</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baseline="0" dirty="0" smtClean="0">
                <a:solidFill>
                  <a:schemeClr val="tx1"/>
                </a:solidFill>
                <a:latin typeface="Calibri" pitchFamily="34" charset="0"/>
                <a:ea typeface="Batang" panose="02030600000101010101" pitchFamily="18" charset="-127"/>
                <a:cs typeface="+mn-cs"/>
              </a:rPr>
              <a:t>Student voice</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baseline="0" dirty="0" smtClean="0">
                <a:solidFill>
                  <a:schemeClr val="tx1"/>
                </a:solidFill>
                <a:latin typeface="Calibri" pitchFamily="34" charset="0"/>
                <a:ea typeface="Batang" panose="02030600000101010101" pitchFamily="18" charset="-127"/>
                <a:cs typeface="+mn-cs"/>
              </a:rPr>
              <a:t>Use dialogue.</a:t>
            </a:r>
          </a:p>
          <a:p>
            <a:endParaRPr lang="en-AU" dirty="0" smtClean="0"/>
          </a:p>
          <a:p>
            <a:r>
              <a:rPr lang="en-AU" b="1" dirty="0" smtClean="0"/>
              <a:t>INFORMATION</a:t>
            </a:r>
            <a:r>
              <a:rPr lang="en-AU" b="1" baseline="0" dirty="0" smtClean="0"/>
              <a:t> FOR FACILITATORS</a:t>
            </a:r>
          </a:p>
          <a:p>
            <a:r>
              <a:rPr lang="en-AU" b="0" baseline="0" dirty="0" smtClean="0"/>
              <a:t>This reflection is in preparation for deciding on which technique participants would like to try as their commitment to action before the next workshop. </a:t>
            </a: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29</a:t>
            </a:fld>
            <a:endParaRPr lang="en-AU"/>
          </a:p>
        </p:txBody>
      </p:sp>
    </p:spTree>
    <p:extLst>
      <p:ext uri="{BB962C8B-B14F-4D97-AF65-F5344CB8AC3E}">
        <p14:creationId xmlns:p14="http://schemas.microsoft.com/office/powerpoint/2010/main" val="2634742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US" sz="1200" kern="1200" dirty="0" smtClean="0">
              <a:solidFill>
                <a:schemeClr val="tx1"/>
              </a:solidFill>
              <a:latin typeface="Calibri" pitchFamily="34" charset="0"/>
              <a:ea typeface="ＭＳ Ｐゴシック" pitchFamily="34" charset="-128"/>
              <a:cs typeface="+mn-cs"/>
            </a:endParaRPr>
          </a:p>
          <a:p>
            <a:r>
              <a:rPr lang="en-US" sz="1200" kern="1200" dirty="0" smtClean="0">
                <a:solidFill>
                  <a:schemeClr val="tx1"/>
                </a:solidFill>
                <a:latin typeface="Calibri" pitchFamily="34" charset="0"/>
                <a:ea typeface="ＭＳ Ｐゴシック" pitchFamily="34" charset="-128"/>
                <a:cs typeface="+mn-cs"/>
              </a:rPr>
              <a:t>These workshops have been designed so that participants have the opportunity to apply information in their own context.</a:t>
            </a:r>
          </a:p>
          <a:p>
            <a:r>
              <a:rPr lang="en-US" sz="1200" kern="1200" dirty="0" smtClean="0">
                <a:solidFill>
                  <a:schemeClr val="tx1"/>
                </a:solidFill>
                <a:latin typeface="Calibri" pitchFamily="34" charset="0"/>
                <a:ea typeface="ＭＳ Ｐゴシック" pitchFamily="34" charset="-128"/>
                <a:cs typeface="+mn-cs"/>
              </a:rPr>
              <a:t>The commitment to action for this session is to</a:t>
            </a:r>
            <a:r>
              <a:rPr lang="en-US" sz="1200" kern="1200" baseline="0" dirty="0" smtClean="0">
                <a:solidFill>
                  <a:schemeClr val="tx1"/>
                </a:solidFill>
                <a:latin typeface="Calibri" pitchFamily="34" charset="0"/>
                <a:ea typeface="ＭＳ Ｐゴシック" pitchFamily="34" charset="-128"/>
                <a:cs typeface="+mn-cs"/>
              </a:rPr>
              <a:t> </a:t>
            </a:r>
            <a:r>
              <a:rPr lang="en-US" sz="1200" kern="1200" dirty="0" smtClean="0">
                <a:solidFill>
                  <a:schemeClr val="tx1"/>
                </a:solidFill>
                <a:latin typeface="Calibri" pitchFamily="34" charset="0"/>
                <a:ea typeface="ＭＳ Ｐゴシック" pitchFamily="34" charset="-128"/>
                <a:cs typeface="+mn-cs"/>
              </a:rPr>
              <a:t>transform</a:t>
            </a:r>
            <a:r>
              <a:rPr lang="en-US" sz="1200" kern="1200" baseline="0" dirty="0" smtClean="0">
                <a:solidFill>
                  <a:schemeClr val="tx1"/>
                </a:solidFill>
                <a:latin typeface="Calibri" pitchFamily="34" charset="0"/>
                <a:ea typeface="ＭＳ Ｐゴシック" pitchFamily="34" charset="-128"/>
                <a:cs typeface="+mn-cs"/>
              </a:rPr>
              <a:t> a task and use it with their students and reflect on what they noticed and how students responded to the task ready for Workshop 4. </a:t>
            </a:r>
          </a:p>
          <a:p>
            <a:r>
              <a:rPr lang="en-US" sz="1200" kern="1200" baseline="0" dirty="0" smtClean="0">
                <a:solidFill>
                  <a:schemeClr val="tx1"/>
                </a:solidFill>
                <a:latin typeface="Calibri" pitchFamily="34" charset="0"/>
                <a:ea typeface="ＭＳ Ｐゴシック" pitchFamily="34" charset="-128"/>
                <a:cs typeface="+mn-cs"/>
              </a:rPr>
              <a:t>Ask participants to think about the Critical and creative thinking continuum as they transform their task. Where does it fit?  </a:t>
            </a:r>
            <a:r>
              <a:rPr lang="en-US" sz="1200" kern="1200" baseline="0" smtClean="0">
                <a:solidFill>
                  <a:schemeClr val="tx1"/>
                </a:solidFill>
                <a:latin typeface="Calibri" pitchFamily="34" charset="0"/>
                <a:ea typeface="ＭＳ Ｐゴシック" pitchFamily="34" charset="-128"/>
                <a:cs typeface="+mn-cs"/>
              </a:rPr>
              <a:t>What can they do to move it along (if needed)?</a:t>
            </a:r>
            <a:endParaRPr lang="en-US" sz="1200" kern="1200" smtClean="0">
              <a:solidFill>
                <a:schemeClr val="tx1"/>
              </a:solidFill>
              <a:latin typeface="Calibri" pitchFamily="34" charset="0"/>
              <a:ea typeface="ＭＳ Ｐゴシック" pitchFamily="34"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0" dirty="0" smtClean="0">
                <a:latin typeface="+mn-lt"/>
              </a:rPr>
              <a:t>MATERIALS</a:t>
            </a:r>
          </a:p>
          <a:p>
            <a:r>
              <a:rPr lang="en-US" sz="1200" b="0" i="0" baseline="0" dirty="0" smtClean="0">
                <a:latin typeface="+mn-lt"/>
              </a:rPr>
              <a:t>Prepared set of cards made from Handout 1: ‘Sort from least to most intellectual challenge’ cards. </a:t>
            </a:r>
          </a:p>
          <a:p>
            <a:r>
              <a:rPr lang="en-US" sz="1200" b="0" dirty="0" smtClean="0">
                <a:latin typeface="+mn-lt"/>
              </a:rPr>
              <a:t>Enough for one set per pair.</a:t>
            </a:r>
            <a:endParaRPr lang="en-US" sz="1200" b="0" i="0" baseline="0" dirty="0" smtClean="0">
              <a:latin typeface="+mn-lt"/>
            </a:endParaRPr>
          </a:p>
          <a:p>
            <a:endParaRPr lang="en-AU" sz="1200" u="none" dirty="0" smtClean="0">
              <a:solidFill>
                <a:schemeClr val="tx1"/>
              </a:solidFill>
              <a:latin typeface="+mn-lt"/>
              <a:cs typeface="Arial" panose="020B0604020202020204" pitchFamily="34" charset="0"/>
            </a:endParaRPr>
          </a:p>
          <a:p>
            <a:r>
              <a:rPr lang="en-AU" sz="1200" b="1" u="none" dirty="0" smtClean="0">
                <a:solidFill>
                  <a:schemeClr val="tx1"/>
                </a:solidFill>
                <a:latin typeface="+mn-lt"/>
                <a:cs typeface="Arial" panose="020B0604020202020204" pitchFamily="34" charset="0"/>
              </a:rPr>
              <a:t>HANDOUTS</a:t>
            </a:r>
          </a:p>
          <a:p>
            <a:r>
              <a:rPr lang="en-US" sz="1200" b="0" i="0" baseline="0" dirty="0" smtClean="0">
                <a:latin typeface="+mn-lt"/>
              </a:rPr>
              <a:t>Handout 1: ‘Sort from least to most intellectual challenge’ cards (cut this handout up to make a set of 7 sorting cards).</a:t>
            </a:r>
          </a:p>
          <a:p>
            <a:r>
              <a:rPr lang="en-US" sz="1200" b="1" i="0" baseline="0" dirty="0" smtClean="0">
                <a:latin typeface="+mn-lt"/>
              </a:rPr>
              <a:t>Please note: Handout 1 contains 2 identical sets of sorting cards.</a:t>
            </a:r>
          </a:p>
          <a:p>
            <a:endParaRPr lang="en-AU" sz="1200" b="1" u="none" dirty="0" smtClean="0">
              <a:solidFill>
                <a:schemeClr val="tx1"/>
              </a:solidFill>
              <a:latin typeface="+mn-lt"/>
              <a:cs typeface="Arial" panose="020B0604020202020204" pitchFamily="34" charset="0"/>
            </a:endParaRPr>
          </a:p>
          <a:p>
            <a:r>
              <a:rPr lang="en-AU" sz="1200" b="1" u="none" dirty="0" smtClean="0">
                <a:solidFill>
                  <a:schemeClr val="tx1"/>
                </a:solidFill>
                <a:latin typeface="+mn-lt"/>
                <a:cs typeface="Arial" panose="020B0604020202020204" pitchFamily="34" charset="0"/>
              </a:rPr>
              <a:t>ACTIVITY</a:t>
            </a:r>
          </a:p>
          <a:p>
            <a:pPr marL="0" indent="0">
              <a:buFont typeface="Arial" panose="020B0604020202020204" pitchFamily="34" charset="0"/>
              <a:buNone/>
            </a:pPr>
            <a:r>
              <a:rPr lang="en-AU" sz="1200" dirty="0" smtClean="0">
                <a:solidFill>
                  <a:schemeClr val="tx1"/>
                </a:solidFill>
                <a:latin typeface="+mn-lt"/>
                <a:cs typeface="Arial" panose="020B0604020202020204" pitchFamily="34" charset="0"/>
              </a:rPr>
              <a:t>This</a:t>
            </a:r>
            <a:r>
              <a:rPr lang="en-AU" sz="1200" baseline="0" dirty="0" smtClean="0">
                <a:solidFill>
                  <a:schemeClr val="tx1"/>
                </a:solidFill>
                <a:latin typeface="+mn-lt"/>
                <a:cs typeface="Arial" panose="020B0604020202020204" pitchFamily="34" charset="0"/>
              </a:rPr>
              <a:t> activity asks participants </a:t>
            </a:r>
            <a:r>
              <a:rPr lang="en-AU" sz="1200" dirty="0" smtClean="0">
                <a:solidFill>
                  <a:schemeClr val="tx1"/>
                </a:solidFill>
                <a:latin typeface="+mn-lt"/>
                <a:cs typeface="Arial" panose="020B0604020202020204" pitchFamily="34" charset="0"/>
              </a:rPr>
              <a:t>to work in pairs</a:t>
            </a:r>
            <a:r>
              <a:rPr lang="en-AU" sz="1200" baseline="0" dirty="0" smtClean="0">
                <a:solidFill>
                  <a:schemeClr val="tx1"/>
                </a:solidFill>
                <a:latin typeface="+mn-lt"/>
                <a:cs typeface="Arial" panose="020B0604020202020204" pitchFamily="34" charset="0"/>
              </a:rPr>
              <a:t> to </a:t>
            </a:r>
            <a:r>
              <a:rPr lang="en-AU" sz="1200" dirty="0" smtClean="0">
                <a:solidFill>
                  <a:schemeClr val="tx1"/>
                </a:solidFill>
                <a:latin typeface="+mn-lt"/>
                <a:cs typeface="Arial" panose="020B0604020202020204" pitchFamily="34" charset="0"/>
              </a:rPr>
              <a:t>sort the tasks</a:t>
            </a:r>
            <a:r>
              <a:rPr lang="en-AU" sz="1200" baseline="0" dirty="0" smtClean="0">
                <a:solidFill>
                  <a:schemeClr val="tx1"/>
                </a:solidFill>
                <a:latin typeface="+mn-lt"/>
                <a:cs typeface="Arial" panose="020B0604020202020204" pitchFamily="34" charset="0"/>
              </a:rPr>
              <a:t> from least to most intellectually challenging.</a:t>
            </a:r>
          </a:p>
          <a:p>
            <a:pPr defTabSz="456551">
              <a:defRPr/>
            </a:pPr>
            <a:r>
              <a:rPr lang="en-AU" sz="1200" b="1" dirty="0" smtClean="0">
                <a:latin typeface="+mn-lt"/>
              </a:rPr>
              <a:t>Process: </a:t>
            </a:r>
            <a:endParaRPr lang="en-AU" sz="1200" dirty="0" smtClean="0">
              <a:latin typeface="+mn-lt"/>
            </a:endParaRPr>
          </a:p>
          <a:p>
            <a:pPr marL="171450" indent="-171450">
              <a:buFont typeface="Arial" panose="020B0604020202020204" pitchFamily="34" charset="0"/>
              <a:buChar char="•"/>
            </a:pPr>
            <a:r>
              <a:rPr lang="en-AU" sz="1200" baseline="0" dirty="0" smtClean="0">
                <a:solidFill>
                  <a:schemeClr val="tx1"/>
                </a:solidFill>
                <a:latin typeface="+mn-lt"/>
                <a:cs typeface="Arial" panose="020B0604020202020204" pitchFamily="34" charset="0"/>
              </a:rPr>
              <a:t>Participants</a:t>
            </a:r>
            <a:r>
              <a:rPr lang="en-AU" sz="1200" dirty="0" smtClean="0">
                <a:solidFill>
                  <a:schemeClr val="tx1"/>
                </a:solidFill>
                <a:latin typeface="+mn-lt"/>
                <a:cs typeface="Arial" panose="020B0604020202020204" pitchFamily="34" charset="0"/>
              </a:rPr>
              <a:t> work in pairs</a:t>
            </a:r>
            <a:r>
              <a:rPr lang="en-AU" sz="1200" baseline="0" dirty="0" smtClean="0">
                <a:solidFill>
                  <a:schemeClr val="tx1"/>
                </a:solidFill>
                <a:latin typeface="+mn-lt"/>
                <a:cs typeface="Arial" panose="020B0604020202020204" pitchFamily="34" charset="0"/>
              </a:rPr>
              <a:t> to </a:t>
            </a:r>
            <a:r>
              <a:rPr lang="en-AU" sz="1200" dirty="0" smtClean="0">
                <a:solidFill>
                  <a:schemeClr val="tx1"/>
                </a:solidFill>
                <a:latin typeface="+mn-lt"/>
                <a:cs typeface="Arial" panose="020B0604020202020204" pitchFamily="34" charset="0"/>
              </a:rPr>
              <a:t>sort the tasks</a:t>
            </a:r>
            <a:r>
              <a:rPr lang="en-AU" sz="1200" baseline="0" dirty="0" smtClean="0">
                <a:solidFill>
                  <a:schemeClr val="tx1"/>
                </a:solidFill>
                <a:latin typeface="+mn-lt"/>
                <a:cs typeface="Arial" panose="020B0604020202020204" pitchFamily="34" charset="0"/>
              </a:rPr>
              <a:t> from least to most intellectually challenging</a:t>
            </a:r>
          </a:p>
          <a:p>
            <a:pPr marL="171450" indent="-171450">
              <a:buFont typeface="Arial" panose="020B0604020202020204" pitchFamily="34" charset="0"/>
              <a:buChar char="•"/>
            </a:pPr>
            <a:r>
              <a:rPr lang="en-AU" sz="1200" baseline="0" dirty="0" smtClean="0">
                <a:solidFill>
                  <a:schemeClr val="tx1"/>
                </a:solidFill>
                <a:latin typeface="+mn-lt"/>
                <a:cs typeface="Arial" panose="020B0604020202020204" pitchFamily="34" charset="0"/>
              </a:rPr>
              <a:t>Each pair shares their order with the other pairs at their table giving reasons for their selections</a:t>
            </a:r>
          </a:p>
          <a:p>
            <a:pPr marL="171450" indent="-171450">
              <a:buFont typeface="Arial" panose="020B0604020202020204" pitchFamily="34" charset="0"/>
              <a:buChar char="•"/>
            </a:pPr>
            <a:r>
              <a:rPr lang="en-AU" sz="1200" baseline="0" dirty="0" smtClean="0">
                <a:solidFill>
                  <a:schemeClr val="tx1"/>
                </a:solidFill>
                <a:latin typeface="+mn-lt"/>
                <a:cs typeface="Arial" panose="020B0604020202020204" pitchFamily="34" charset="0"/>
              </a:rPr>
              <a:t>Ask groups to determine whether it is possible for there to be </a:t>
            </a:r>
            <a:r>
              <a:rPr lang="en-AU" sz="1200" b="1" baseline="0" dirty="0" smtClean="0">
                <a:solidFill>
                  <a:schemeClr val="tx1"/>
                </a:solidFill>
                <a:latin typeface="+mn-lt"/>
                <a:cs typeface="Arial" panose="020B0604020202020204" pitchFamily="34" charset="0"/>
              </a:rPr>
              <a:t>one</a:t>
            </a:r>
            <a:r>
              <a:rPr lang="en-AU" sz="1200" baseline="0" dirty="0" smtClean="0">
                <a:solidFill>
                  <a:schemeClr val="tx1"/>
                </a:solidFill>
                <a:latin typeface="+mn-lt"/>
                <a:cs typeface="Arial" panose="020B0604020202020204" pitchFamily="34" charset="0"/>
              </a:rPr>
              <a:t> correct order in which  to sort the cards.</a:t>
            </a:r>
          </a:p>
          <a:p>
            <a:pPr defTabSz="453671"/>
            <a:endParaRPr lang="en-US" sz="1200" b="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dirty="0" smtClean="0">
                <a:latin typeface="+mn-lt"/>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dirty="0" smtClean="0">
                <a:latin typeface="+mn-lt"/>
              </a:rPr>
              <a:t>The participants will probably</a:t>
            </a:r>
            <a:r>
              <a:rPr lang="en-AU" sz="1200" baseline="0" dirty="0" smtClean="0">
                <a:latin typeface="+mn-lt"/>
              </a:rPr>
              <a:t> say it </a:t>
            </a:r>
            <a:r>
              <a:rPr lang="en-AU" sz="1200" baseline="0" dirty="0" smtClean="0">
                <a:solidFill>
                  <a:schemeClr val="tx1"/>
                </a:solidFill>
                <a:latin typeface="+mn-lt"/>
                <a:cs typeface="Arial" panose="020B0604020202020204" pitchFamily="34" charset="0"/>
              </a:rPr>
              <a:t>is </a:t>
            </a:r>
            <a:r>
              <a:rPr lang="en-AU" sz="1200" b="1" baseline="0" dirty="0" smtClean="0">
                <a:solidFill>
                  <a:schemeClr val="tx1"/>
                </a:solidFill>
                <a:latin typeface="+mn-lt"/>
                <a:cs typeface="Arial" panose="020B0604020202020204" pitchFamily="34" charset="0"/>
              </a:rPr>
              <a:t>not</a:t>
            </a:r>
            <a:r>
              <a:rPr lang="en-AU" sz="1200" baseline="0" dirty="0" smtClean="0">
                <a:solidFill>
                  <a:schemeClr val="tx1"/>
                </a:solidFill>
                <a:latin typeface="+mn-lt"/>
                <a:cs typeface="Arial" panose="020B0604020202020204" pitchFamily="34" charset="0"/>
              </a:rPr>
              <a:t> possible for there to be </a:t>
            </a:r>
            <a:r>
              <a:rPr lang="en-AU" sz="1200" b="1" baseline="0" dirty="0" smtClean="0">
                <a:solidFill>
                  <a:schemeClr val="tx1"/>
                </a:solidFill>
                <a:latin typeface="+mn-lt"/>
                <a:cs typeface="Arial" panose="020B0604020202020204" pitchFamily="34" charset="0"/>
              </a:rPr>
              <a:t>one</a:t>
            </a:r>
            <a:r>
              <a:rPr lang="en-AU" sz="1200" baseline="0" dirty="0" smtClean="0">
                <a:solidFill>
                  <a:schemeClr val="tx1"/>
                </a:solidFill>
                <a:latin typeface="+mn-lt"/>
                <a:cs typeface="Arial" panose="020B0604020202020204" pitchFamily="34" charset="0"/>
              </a:rPr>
              <a:t> correct order to sort the cards because ‘it depends’ on things such as: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smtClean="0">
                <a:solidFill>
                  <a:schemeClr val="tx1"/>
                </a:solidFill>
                <a:latin typeface="+mn-lt"/>
                <a:cs typeface="Arial" panose="020B0604020202020204" pitchFamily="34" charset="0"/>
              </a:rPr>
              <a:t>The context</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smtClean="0">
                <a:solidFill>
                  <a:schemeClr val="tx1"/>
                </a:solidFill>
                <a:latin typeface="+mn-lt"/>
                <a:cs typeface="Arial" panose="020B0604020202020204" pitchFamily="34" charset="0"/>
              </a:rPr>
              <a:t>Perspective and personal relevance</a:t>
            </a:r>
          </a:p>
          <a:p>
            <a:pPr marL="171450" indent="-171450">
              <a:buFont typeface="Arial" panose="020B0604020202020204" pitchFamily="34" charset="0"/>
              <a:buChar char="•"/>
            </a:pPr>
            <a:r>
              <a:rPr lang="en-AU" sz="1200" dirty="0" smtClean="0">
                <a:latin typeface="+mn-lt"/>
              </a:rPr>
              <a:t>The </a:t>
            </a:r>
            <a:r>
              <a:rPr lang="en-AU" sz="1200" b="1" dirty="0" smtClean="0">
                <a:latin typeface="+mn-lt"/>
              </a:rPr>
              <a:t>t</a:t>
            </a:r>
            <a:r>
              <a:rPr lang="en-AU" sz="1200" b="1" baseline="0" dirty="0" smtClean="0">
                <a:latin typeface="+mn-lt"/>
              </a:rPr>
              <a:t>hinking</a:t>
            </a:r>
            <a:r>
              <a:rPr lang="en-AU" sz="1200" baseline="0" dirty="0" smtClean="0">
                <a:latin typeface="+mn-lt"/>
              </a:rPr>
              <a:t> required to do the task eg. recall, remember, analyse, infer etc.</a:t>
            </a:r>
          </a:p>
          <a:p>
            <a:pPr marL="628595" lvl="1" indent="-171450">
              <a:buFont typeface="Arial" panose="020B0604020202020204" pitchFamily="34" charset="0"/>
              <a:buChar char="•"/>
            </a:pPr>
            <a:r>
              <a:rPr lang="en-AU" sz="1200" baseline="0" dirty="0" smtClean="0">
                <a:latin typeface="+mn-lt"/>
              </a:rPr>
              <a:t>Recall: you either know what a surd is or you don’t</a:t>
            </a:r>
          </a:p>
          <a:p>
            <a:pPr marL="628595" lvl="1" indent="-171450">
              <a:buFont typeface="Arial" panose="020B0604020202020204" pitchFamily="34" charset="0"/>
              <a:buChar char="•"/>
            </a:pPr>
            <a:r>
              <a:rPr lang="en-AU" sz="1200" baseline="0" dirty="0" smtClean="0">
                <a:latin typeface="+mn-lt"/>
              </a:rPr>
              <a:t>Remember: you either remember the story of Red Riding Hood or you don’t</a:t>
            </a:r>
          </a:p>
          <a:p>
            <a:pPr marL="628595" lvl="1" indent="-171450">
              <a:buFont typeface="Arial" panose="020B0604020202020204" pitchFamily="34" charset="0"/>
              <a:buChar char="•"/>
            </a:pPr>
            <a:r>
              <a:rPr lang="en-AU" sz="1200" baseline="0" dirty="0" smtClean="0">
                <a:latin typeface="+mn-lt"/>
              </a:rPr>
              <a:t>Analyse: to work out the rate of acceleration you would need to analyse the gradient of the slope, the size and weight of the marble, the force moving the marble etc.</a:t>
            </a:r>
          </a:p>
          <a:p>
            <a:pPr marL="628595" lvl="1" indent="-171450">
              <a:buFont typeface="Arial" panose="020B0604020202020204" pitchFamily="34" charset="0"/>
              <a:buChar char="•"/>
            </a:pPr>
            <a:r>
              <a:rPr lang="en-AU" sz="1200" baseline="0" dirty="0" smtClean="0">
                <a:latin typeface="+mn-lt"/>
              </a:rPr>
              <a:t>Infer: to create a recipe for a special dish you need to infer who the dish is for, the occasion it will be served, where it will be served etc.</a:t>
            </a:r>
          </a:p>
          <a:p>
            <a:pPr marL="171450" indent="-171450">
              <a:buFont typeface="Arial" panose="020B0604020202020204" pitchFamily="34" charset="0"/>
              <a:buChar char="•"/>
            </a:pPr>
            <a:r>
              <a:rPr lang="en-AU" sz="1200" dirty="0" smtClean="0">
                <a:latin typeface="+mn-lt"/>
              </a:rPr>
              <a:t>Whether</a:t>
            </a:r>
            <a:r>
              <a:rPr lang="en-AU" sz="1200" baseline="0" dirty="0" smtClean="0">
                <a:latin typeface="+mn-lt"/>
              </a:rPr>
              <a:t> </a:t>
            </a:r>
            <a:r>
              <a:rPr lang="en-AU" sz="1200" dirty="0" smtClean="0">
                <a:latin typeface="+mn-lt"/>
              </a:rPr>
              <a:t>students can easily</a:t>
            </a:r>
            <a:r>
              <a:rPr lang="en-AU" sz="1200" baseline="0" dirty="0" smtClean="0">
                <a:latin typeface="+mn-lt"/>
              </a:rPr>
              <a:t> access</a:t>
            </a:r>
            <a:r>
              <a:rPr lang="en-AU" sz="1200" dirty="0" smtClean="0">
                <a:latin typeface="+mn-lt"/>
              </a:rPr>
              <a:t> the information required.</a:t>
            </a:r>
          </a:p>
          <a:p>
            <a:pPr marL="171450" indent="-171450">
              <a:buFont typeface="Arial" panose="020B0604020202020204" pitchFamily="34" charset="0"/>
              <a:buChar char="•"/>
            </a:pPr>
            <a:endParaRPr lang="en-AU" sz="1200" dirty="0" smtClean="0">
              <a:latin typeface="+mn-lt"/>
            </a:endParaRPr>
          </a:p>
          <a:p>
            <a:pPr marL="171450" indent="-171450">
              <a:buFont typeface="Arial" panose="020B0604020202020204" pitchFamily="34" charset="0"/>
              <a:buChar char="•"/>
            </a:pPr>
            <a:endParaRPr lang="en-AU"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latin typeface="+mn-lt"/>
              </a:rPr>
              <a:t>INFORMATION FOR FACILITATORS</a:t>
            </a:r>
            <a:endParaRPr lang="en-AU"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latin typeface="+mn-lt"/>
              </a:rPr>
              <a:t>Important</a:t>
            </a:r>
            <a:r>
              <a:rPr lang="en-AU" sz="1200" b="1" baseline="0" dirty="0" smtClean="0">
                <a:latin typeface="+mn-lt"/>
              </a:rPr>
              <a:t> to highlight</a:t>
            </a:r>
            <a:r>
              <a:rPr lang="en-AU" sz="1200" baseline="0" dirty="0" smtClean="0">
                <a:latin typeface="+mn-lt"/>
              </a:rPr>
              <a:t>: </a:t>
            </a:r>
            <a:r>
              <a:rPr lang="en-AU" sz="1200" dirty="0" smtClean="0">
                <a:latin typeface="+mn-lt"/>
              </a:rPr>
              <a:t>intellectual challenge is not about how hard the work or the content is. </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rPr>
              <a:t>For example, giving Year 1 students Year 2 content or giving a Year 10 students more practice using a skill they have already mastered is not what we mean by intellectual challenge. </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dirty="0" smtClean="0">
                <a:latin typeface="+mn-lt"/>
              </a:rPr>
              <a:t>Intellectual challenge refers to the types and levels of thinking that are required of the students as they engage in </a:t>
            </a:r>
            <a:r>
              <a:rPr lang="en-AU" sz="1200" baseline="0" dirty="0" smtClean="0">
                <a:latin typeface="+mn-lt"/>
              </a:rPr>
              <a:t>the learning</a:t>
            </a:r>
            <a:r>
              <a:rPr lang="en-AU" sz="1200" dirty="0" smtClean="0">
                <a:latin typeface="+mn-lt"/>
              </a:rPr>
              <a:t>. </a:t>
            </a:r>
            <a:endParaRPr lang="en-AU" sz="1200" dirty="0">
              <a:latin typeface="+mn-lt"/>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4</a:t>
            </a:fld>
            <a:endParaRPr lang="en-AU"/>
          </a:p>
        </p:txBody>
      </p:sp>
    </p:spTree>
    <p:extLst>
      <p:ext uri="{BB962C8B-B14F-4D97-AF65-F5344CB8AC3E}">
        <p14:creationId xmlns:p14="http://schemas.microsoft.com/office/powerpoint/2010/main" val="326610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200" b="1" dirty="0" smtClean="0">
                <a:latin typeface="+mn-lt"/>
              </a:rPr>
              <a:t>HANDOUTS</a:t>
            </a:r>
          </a:p>
          <a:p>
            <a:pPr marL="0" marR="0" indent="0" algn="l" defTabSz="457694" rtl="0" eaLnBrk="1" fontAlgn="auto" latinLnBrk="0" hangingPunct="1">
              <a:lnSpc>
                <a:spcPct val="100000"/>
              </a:lnSpc>
              <a:spcBef>
                <a:spcPts val="0"/>
              </a:spcBef>
              <a:spcAft>
                <a:spcPts val="0"/>
              </a:spcAft>
              <a:buClrTx/>
              <a:buSzTx/>
              <a:buFontTx/>
              <a:buNone/>
              <a:tabLst/>
              <a:defRPr/>
            </a:pPr>
            <a:r>
              <a:rPr lang="en-US" sz="1200" b="0" dirty="0" smtClean="0">
                <a:latin typeface="+mn-lt"/>
              </a:rPr>
              <a:t>Handout 2:</a:t>
            </a:r>
            <a:r>
              <a:rPr lang="en-US" sz="1200" b="0" baseline="0" dirty="0" smtClean="0">
                <a:latin typeface="+mn-lt"/>
              </a:rPr>
              <a:t> Transforming tasks strategy diagram</a:t>
            </a:r>
          </a:p>
          <a:p>
            <a:pPr marL="0" marR="0" indent="0" algn="l" defTabSz="457694" rtl="0" eaLnBrk="1" fontAlgn="auto" latinLnBrk="0" hangingPunct="1">
              <a:lnSpc>
                <a:spcPct val="100000"/>
              </a:lnSpc>
              <a:spcBef>
                <a:spcPts val="0"/>
              </a:spcBef>
              <a:spcAft>
                <a:spcPts val="0"/>
              </a:spcAft>
              <a:buClrTx/>
              <a:buSzTx/>
              <a:buFontTx/>
              <a:buNone/>
              <a:tabLst/>
              <a:defRPr/>
            </a:pPr>
            <a:endParaRPr lang="en-US" sz="1200" b="0" baseline="0" dirty="0" smtClean="0">
              <a:latin typeface="+mn-lt"/>
            </a:endParaRPr>
          </a:p>
          <a:p>
            <a:pPr marL="0" marR="0" indent="0" algn="l" defTabSz="457694"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SLIDE NOTES</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dirty="0" smtClean="0">
                <a:latin typeface="+mn-lt"/>
              </a:rPr>
              <a:t>We </a:t>
            </a:r>
            <a:r>
              <a:rPr lang="en-AU" sz="1200" dirty="0" smtClean="0">
                <a:latin typeface="+mn-lt"/>
              </a:rPr>
              <a:t>looked at the ‘From closed to open’ strategy in Workshop 2, and we will revisit your commitment</a:t>
            </a:r>
            <a:r>
              <a:rPr lang="en-AU" sz="1200" baseline="0" dirty="0" smtClean="0">
                <a:latin typeface="+mn-lt"/>
              </a:rPr>
              <a:t> to action using this strategy </a:t>
            </a:r>
            <a:r>
              <a:rPr lang="en-AU" sz="1200" dirty="0" smtClean="0">
                <a:latin typeface="+mn-lt"/>
              </a:rPr>
              <a:t>later in this workshop.</a:t>
            </a:r>
          </a:p>
          <a:p>
            <a:pPr defTabSz="453671">
              <a:defRPr/>
            </a:pPr>
            <a:endParaRPr lang="en-US" sz="1200" b="1" dirty="0" smtClean="0">
              <a:latin typeface="+mn-lt"/>
            </a:endParaRPr>
          </a:p>
          <a:p>
            <a:pPr defTabSz="453671">
              <a:defRPr/>
            </a:pPr>
            <a:r>
              <a:rPr lang="en-AU" sz="1200" b="0" dirty="0" smtClean="0">
                <a:latin typeface="+mn-lt"/>
              </a:rPr>
              <a:t>The</a:t>
            </a:r>
            <a:r>
              <a:rPr lang="en-AU" sz="1200" b="0" baseline="0" dirty="0" smtClean="0">
                <a:latin typeface="+mn-lt"/>
              </a:rPr>
              <a:t> </a:t>
            </a:r>
            <a:r>
              <a:rPr lang="en-AU" sz="1200" b="0" dirty="0" smtClean="0">
                <a:latin typeface="+mn-lt"/>
              </a:rPr>
              <a:t>four main strategies to develop tasks that get students doing the thinking were introduced in the last workshop. These</a:t>
            </a:r>
            <a:r>
              <a:rPr lang="en-AU" sz="1200" b="0" baseline="0" dirty="0" smtClean="0">
                <a:latin typeface="+mn-lt"/>
              </a:rPr>
              <a:t> are:</a:t>
            </a:r>
          </a:p>
          <a:p>
            <a:pPr marL="171450" indent="-171450" defTabSz="453671">
              <a:buFont typeface="Arial" panose="020B0604020202020204" pitchFamily="34" charset="0"/>
              <a:buChar char="•"/>
              <a:defRPr/>
            </a:pPr>
            <a:r>
              <a:rPr lang="en-AU" sz="1200" b="0" baseline="0" dirty="0" smtClean="0">
                <a:latin typeface="+mn-lt"/>
              </a:rPr>
              <a:t>From closed to open</a:t>
            </a:r>
          </a:p>
          <a:p>
            <a:pPr marL="171450" indent="-171450" defTabSz="453671">
              <a:buFont typeface="Arial" panose="020B0604020202020204" pitchFamily="34" charset="0"/>
              <a:buChar char="•"/>
              <a:defRPr/>
            </a:pPr>
            <a:r>
              <a:rPr lang="en-AU" sz="1200" b="0" baseline="0" dirty="0" smtClean="0">
                <a:latin typeface="+mn-lt"/>
              </a:rPr>
              <a:t>From tell to ask</a:t>
            </a:r>
          </a:p>
          <a:p>
            <a:pPr marL="171450" indent="-171450" defTabSz="453671">
              <a:buFont typeface="Arial" panose="020B0604020202020204" pitchFamily="34" charset="0"/>
              <a:buChar char="•"/>
              <a:defRPr/>
            </a:pPr>
            <a:r>
              <a:rPr lang="en-AU" sz="1200" b="0" baseline="0" dirty="0" smtClean="0">
                <a:latin typeface="+mn-lt"/>
              </a:rPr>
              <a:t>From procedure to problem solving</a:t>
            </a:r>
          </a:p>
          <a:p>
            <a:pPr marL="171450" indent="-171450" defTabSz="453671">
              <a:buFont typeface="Arial" panose="020B0604020202020204" pitchFamily="34" charset="0"/>
              <a:buChar char="•"/>
              <a:defRPr/>
            </a:pPr>
            <a:r>
              <a:rPr lang="en-AU" sz="1200" b="0" baseline="0" dirty="0" smtClean="0">
                <a:latin typeface="+mn-lt"/>
              </a:rPr>
              <a:t>From information to understanding.</a:t>
            </a:r>
          </a:p>
          <a:p>
            <a:pPr defTabSz="453671">
              <a:defRPr/>
            </a:pPr>
            <a:endParaRPr lang="en-AU" b="0" dirty="0" smtClean="0"/>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5</a:t>
            </a:fld>
            <a:endParaRPr lang="en-AU"/>
          </a:p>
        </p:txBody>
      </p:sp>
    </p:spTree>
    <p:extLst>
      <p:ext uri="{BB962C8B-B14F-4D97-AF65-F5344CB8AC3E}">
        <p14:creationId xmlns:p14="http://schemas.microsoft.com/office/powerpoint/2010/main" val="180587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baseline="0" dirty="0" smtClean="0">
                <a:latin typeface="+mn-lt"/>
                <a:ea typeface="Batang" panose="02030600000101010101" pitchFamily="18" charset="-127"/>
              </a:rPr>
              <a:t>HANDOUTS</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baseline="0" dirty="0" smtClean="0">
                <a:latin typeface="+mn-lt"/>
                <a:ea typeface="Batang" panose="02030600000101010101" pitchFamily="18" charset="-127"/>
              </a:rPr>
              <a:t>Handout 3: Tell to ask techniques and examples</a:t>
            </a: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b="0" baseline="0" dirty="0" smtClean="0">
              <a:latin typeface="+mn-lt"/>
              <a:ea typeface="Batang" panose="02030600000101010101" pitchFamily="18" charset="-127"/>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US" sz="1200" b="1" dirty="0" smtClean="0">
                <a:latin typeface="+mn-lt"/>
                <a:ea typeface="Batang" panose="02030600000101010101" pitchFamily="18" charset="-127"/>
              </a:rPr>
              <a:t>SLIDE NOTES</a:t>
            </a:r>
            <a:endParaRPr lang="en-AU" sz="1200" dirty="0" smtClean="0">
              <a:latin typeface="+mn-lt"/>
              <a:ea typeface="Batang" panose="02030600000101010101" pitchFamily="18" charset="-127"/>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dirty="0" smtClean="0">
                <a:latin typeface="+mn-lt"/>
                <a:ea typeface="Batang" panose="02030600000101010101" pitchFamily="18" charset="-127"/>
              </a:rPr>
              <a:t>In this</a:t>
            </a:r>
            <a:r>
              <a:rPr lang="en-AU" sz="1200" baseline="0" dirty="0" smtClean="0">
                <a:latin typeface="+mn-lt"/>
                <a:ea typeface="Batang" panose="02030600000101010101" pitchFamily="18" charset="-127"/>
              </a:rPr>
              <a:t> workshop we will be focussing on the</a:t>
            </a:r>
            <a:r>
              <a:rPr lang="en-AU" sz="1200" b="1" baseline="0" dirty="0" smtClean="0">
                <a:latin typeface="+mn-lt"/>
                <a:ea typeface="Batang" panose="02030600000101010101" pitchFamily="18" charset="-127"/>
              </a:rPr>
              <a:t> ‘</a:t>
            </a:r>
            <a:r>
              <a:rPr lang="en-AU" sz="1200" b="1" dirty="0" smtClean="0">
                <a:latin typeface="+mn-lt"/>
                <a:ea typeface="Batang" panose="02030600000101010101" pitchFamily="18" charset="-127"/>
              </a:rPr>
              <a:t>From tell to ask’ </a:t>
            </a:r>
            <a:r>
              <a:rPr lang="en-AU" sz="1200" baseline="0" dirty="0" smtClean="0">
                <a:latin typeface="+mn-lt"/>
                <a:ea typeface="Batang" panose="02030600000101010101" pitchFamily="18" charset="-127"/>
              </a:rPr>
              <a:t>strategy and its 4 techniques:</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smtClean="0">
                <a:latin typeface="+mn-lt"/>
                <a:ea typeface="Batang" panose="02030600000101010101" pitchFamily="18" charset="-127"/>
              </a:rPr>
              <a:t>Explore before explain</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smtClean="0">
                <a:latin typeface="+mn-lt"/>
                <a:ea typeface="Batang" panose="02030600000101010101" pitchFamily="18" charset="-127"/>
              </a:rPr>
              <a:t>Socratic questioning</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smtClean="0">
                <a:latin typeface="+mn-lt"/>
                <a:ea typeface="Batang" panose="02030600000101010101" pitchFamily="18" charset="-127"/>
              </a:rPr>
              <a:t>Student voice</a:t>
            </a:r>
          </a:p>
          <a:p>
            <a:pPr marL="171450" marR="0" indent="-171450" algn="l" defTabSz="45367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smtClean="0">
                <a:latin typeface="+mn-lt"/>
                <a:ea typeface="Batang" panose="02030600000101010101" pitchFamily="18" charset="-127"/>
              </a:rPr>
              <a:t>Use dialogue.</a:t>
            </a: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dirty="0" smtClean="0">
              <a:latin typeface="+mn-lt"/>
              <a:ea typeface="Batang" panose="02030600000101010101" pitchFamily="18" charset="-127"/>
            </a:endParaRPr>
          </a:p>
          <a:p>
            <a:pPr defTabSz="453671">
              <a:defRPr/>
            </a:pPr>
            <a:r>
              <a:rPr lang="en-AU" sz="1200" b="0" dirty="0" smtClean="0">
                <a:latin typeface="+mn-lt"/>
                <a:ea typeface="Batang" panose="02030600000101010101" pitchFamily="18" charset="-127"/>
              </a:rPr>
              <a:t>The underlying principle behind this strategy is to ask students what </a:t>
            </a:r>
            <a:r>
              <a:rPr lang="en-AU" sz="1200" b="1" dirty="0" smtClean="0">
                <a:latin typeface="+mn-lt"/>
                <a:ea typeface="Batang" panose="02030600000101010101" pitchFamily="18" charset="-127"/>
              </a:rPr>
              <a:t>they</a:t>
            </a:r>
            <a:r>
              <a:rPr lang="en-AU" sz="1200" b="0" dirty="0" smtClean="0">
                <a:latin typeface="+mn-lt"/>
                <a:ea typeface="Batang" panose="02030600000101010101" pitchFamily="18" charset="-127"/>
              </a:rPr>
              <a:t> think</a:t>
            </a:r>
            <a:r>
              <a:rPr lang="en-AU" sz="1200" b="0" baseline="0" dirty="0" smtClean="0">
                <a:latin typeface="+mn-lt"/>
                <a:ea typeface="Batang" panose="02030600000101010101" pitchFamily="18" charset="-127"/>
              </a:rPr>
              <a:t> before looking at what other people think. </a:t>
            </a:r>
          </a:p>
          <a:p>
            <a:pPr defTabSz="453671">
              <a:defRPr/>
            </a:pPr>
            <a:r>
              <a:rPr lang="en-AU" sz="1200" b="0" baseline="0" dirty="0" smtClean="0">
                <a:latin typeface="+mn-lt"/>
                <a:ea typeface="Batang" panose="02030600000101010101" pitchFamily="18" charset="-127"/>
              </a:rPr>
              <a:t>This is an effective strategy for both student engagement and deep understanding of concepts. </a:t>
            </a:r>
            <a:endParaRPr lang="en-AU" sz="1200" dirty="0" smtClean="0">
              <a:latin typeface="+mn-lt"/>
              <a:ea typeface="Batang" panose="02030600000101010101" pitchFamily="18" charset="-127"/>
            </a:endParaRPr>
          </a:p>
          <a:p>
            <a:endParaRPr lang="en-AU" sz="1200" b="1" dirty="0" smtClean="0">
              <a:latin typeface="+mn-lt"/>
              <a:ea typeface="Batang" panose="02030600000101010101" pitchFamily="18" charset="-127"/>
            </a:endParaRPr>
          </a:p>
          <a:p>
            <a:r>
              <a:rPr lang="en-AU" sz="1200" dirty="0" smtClean="0">
                <a:latin typeface="+mn-lt"/>
                <a:ea typeface="Batang" panose="02030600000101010101" pitchFamily="18" charset="-127"/>
              </a:rPr>
              <a:t>An example of how each </a:t>
            </a:r>
            <a:r>
              <a:rPr lang="en-AU" sz="1200" baseline="0" dirty="0" smtClean="0">
                <a:latin typeface="+mn-lt"/>
                <a:ea typeface="Batang" panose="02030600000101010101" pitchFamily="18" charset="-127"/>
              </a:rPr>
              <a:t>‘From tell to ask’ technique might be used has been provided.</a:t>
            </a:r>
          </a:p>
          <a:p>
            <a:r>
              <a:rPr lang="en-AU" sz="1200" b="1" baseline="0" dirty="0" smtClean="0">
                <a:latin typeface="+mn-lt"/>
                <a:ea typeface="Batang" panose="02030600000101010101" pitchFamily="18" charset="-127"/>
              </a:rPr>
              <a:t>Explore before explain:</a:t>
            </a:r>
            <a:r>
              <a:rPr lang="en-AU" sz="1200" b="0" baseline="0" dirty="0" smtClean="0">
                <a:latin typeface="+mn-lt"/>
                <a:ea typeface="Batang" panose="02030600000101010101" pitchFamily="18" charset="-127"/>
              </a:rPr>
              <a:t> ask students to try their ideas first</a:t>
            </a:r>
            <a:endParaRPr lang="en-AU" sz="1200" baseline="0" dirty="0" smtClean="0">
              <a:latin typeface="+mn-lt"/>
              <a:ea typeface="Batang" panose="02030600000101010101" pitchFamily="18" charset="-127"/>
            </a:endParaRPr>
          </a:p>
          <a:p>
            <a:r>
              <a:rPr lang="en-AU" sz="1200" b="1" baseline="0" dirty="0" smtClean="0">
                <a:latin typeface="+mn-lt"/>
                <a:ea typeface="Batang" panose="02030600000101010101" pitchFamily="18" charset="-127"/>
              </a:rPr>
              <a:t>Socratic questioning</a:t>
            </a:r>
            <a:r>
              <a:rPr lang="en-AU" sz="1200" baseline="0" dirty="0" smtClean="0">
                <a:latin typeface="+mn-lt"/>
                <a:ea typeface="Batang" panose="02030600000101010101" pitchFamily="18" charset="-127"/>
              </a:rPr>
              <a:t>: ask questions that help students dig deeper</a:t>
            </a:r>
          </a:p>
          <a:p>
            <a:r>
              <a:rPr lang="en-AU" sz="1200" b="1" baseline="0" dirty="0" smtClean="0">
                <a:latin typeface="+mn-lt"/>
                <a:ea typeface="Batang" panose="02030600000101010101" pitchFamily="18" charset="-127"/>
              </a:rPr>
              <a:t>Student voice</a:t>
            </a:r>
            <a:r>
              <a:rPr lang="en-AU" sz="1200" baseline="0" dirty="0" smtClean="0">
                <a:latin typeface="+mn-lt"/>
                <a:ea typeface="Batang" panose="02030600000101010101" pitchFamily="18" charset="-127"/>
              </a:rPr>
              <a:t>: ask students to decide how they might do this best</a:t>
            </a:r>
          </a:p>
          <a:p>
            <a:r>
              <a:rPr lang="en-AU" sz="1200" b="1" baseline="0" dirty="0" smtClean="0">
                <a:latin typeface="+mn-lt"/>
                <a:ea typeface="Batang" panose="02030600000101010101" pitchFamily="18" charset="-127"/>
              </a:rPr>
              <a:t>Use dialogue</a:t>
            </a:r>
            <a:r>
              <a:rPr lang="en-AU" sz="1200" baseline="0" dirty="0" smtClean="0">
                <a:latin typeface="+mn-lt"/>
                <a:ea typeface="Batang" panose="02030600000101010101" pitchFamily="18" charset="-127"/>
              </a:rPr>
              <a:t>: ask students to interact and build meaning through learning conversations.</a:t>
            </a:r>
          </a:p>
          <a:p>
            <a:endParaRPr lang="en-AU"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6</a:t>
            </a:fld>
            <a:endParaRPr lang="en-AU"/>
          </a:p>
        </p:txBody>
      </p:sp>
    </p:spTree>
    <p:extLst>
      <p:ext uri="{BB962C8B-B14F-4D97-AF65-F5344CB8AC3E}">
        <p14:creationId xmlns:p14="http://schemas.microsoft.com/office/powerpoint/2010/main" val="180587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46" rtl="0" eaLnBrk="0" fontAlgn="base" latinLnBrk="0" hangingPunct="0">
              <a:lnSpc>
                <a:spcPct val="100000"/>
              </a:lnSpc>
              <a:spcBef>
                <a:spcPct val="30000"/>
              </a:spcBef>
              <a:spcAft>
                <a:spcPct val="0"/>
              </a:spcAft>
              <a:buClrTx/>
              <a:buSzTx/>
              <a:buFontTx/>
              <a:buNone/>
              <a:tabLst/>
              <a:defRPr/>
            </a:pPr>
            <a:r>
              <a:rPr lang="en-AU" sz="1200" b="1" baseline="0" dirty="0" smtClean="0">
                <a:latin typeface="+mn-lt"/>
                <a:ea typeface="Batang" panose="02030600000101010101" pitchFamily="18" charset="-127"/>
              </a:rPr>
              <a:t>SLIDE NOTES</a:t>
            </a:r>
            <a:endParaRPr lang="en-US" sz="1200" dirty="0" smtClean="0">
              <a:latin typeface="+mn-lt"/>
              <a:ea typeface="Batang" panose="02030600000101010101" pitchFamily="18" charset="-127"/>
            </a:endParaRPr>
          </a:p>
          <a:p>
            <a:pPr defTabSz="914246">
              <a:defRPr/>
            </a:pPr>
            <a:r>
              <a:rPr lang="en-AU" sz="1200" b="0" dirty="0" smtClean="0">
                <a:solidFill>
                  <a:schemeClr val="tx1"/>
                </a:solidFill>
                <a:latin typeface="+mn-lt"/>
                <a:ea typeface="Batang" panose="02030600000101010101" pitchFamily="18" charset="-127"/>
              </a:rPr>
              <a:t>Remember that </a:t>
            </a:r>
            <a:r>
              <a:rPr lang="en-AU" sz="1200" b="0" baseline="0" dirty="0" smtClean="0">
                <a:latin typeface="+mn-lt"/>
                <a:ea typeface="Batang" panose="02030600000101010101" pitchFamily="18" charset="-127"/>
              </a:rPr>
              <a:t>one approach is not being prioritised over another, but about using and developing a range of approaches to enhance student thinking. Sometimes it is more appropriate to tell.</a:t>
            </a:r>
          </a:p>
          <a:p>
            <a:pPr defTabSz="914246">
              <a:defRPr/>
            </a:pPr>
            <a:endParaRPr lang="en-AU" sz="1200" b="0" baseline="0" dirty="0" smtClean="0">
              <a:latin typeface="+mn-lt"/>
              <a:ea typeface="Batang" panose="02030600000101010101" pitchFamily="18" charset="-127"/>
            </a:endParaRPr>
          </a:p>
          <a:p>
            <a:pPr defTabSz="914153">
              <a:defRPr/>
            </a:pPr>
            <a:r>
              <a:rPr lang="en-AU" sz="1200" b="1" dirty="0" smtClean="0">
                <a:solidFill>
                  <a:schemeClr val="tx1"/>
                </a:solidFill>
                <a:latin typeface="+mn-lt"/>
                <a:ea typeface="Batang" panose="02030600000101010101" pitchFamily="18" charset="-127"/>
              </a:rPr>
              <a:t>KEY MESSAGE: </a:t>
            </a:r>
          </a:p>
          <a:p>
            <a:pPr defTabSz="914153">
              <a:defRPr/>
            </a:pPr>
            <a:r>
              <a:rPr lang="en-AU" sz="1200" b="1" dirty="0" smtClean="0">
                <a:solidFill>
                  <a:schemeClr val="tx1"/>
                </a:solidFill>
                <a:latin typeface="+mn-lt"/>
                <a:ea typeface="Batang" panose="02030600000101010101" pitchFamily="18" charset="-127"/>
              </a:rPr>
              <a:t>Emphasise </a:t>
            </a:r>
            <a:r>
              <a:rPr lang="en-AU" sz="1200" b="1" baseline="0" dirty="0" smtClean="0">
                <a:latin typeface="+mn-lt"/>
                <a:ea typeface="Batang" panose="02030600000101010101" pitchFamily="18" charset="-127"/>
              </a:rPr>
              <a:t>one type of thinking is not being prioritised over another. We need both fluency AND fluency plus thinking.</a:t>
            </a:r>
            <a:endParaRPr lang="en-AU" sz="1200" b="0" baseline="0" dirty="0" smtClean="0">
              <a:latin typeface="+mn-lt"/>
              <a:ea typeface="Batang" panose="02030600000101010101" pitchFamily="18" charset="-127"/>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7</a:t>
            </a:fld>
            <a:endParaRPr lang="en-AU"/>
          </a:p>
        </p:txBody>
      </p:sp>
    </p:spTree>
    <p:extLst>
      <p:ext uri="{BB962C8B-B14F-4D97-AF65-F5344CB8AC3E}">
        <p14:creationId xmlns:p14="http://schemas.microsoft.com/office/powerpoint/2010/main" val="160017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551">
              <a:defRPr/>
            </a:pPr>
            <a:r>
              <a:rPr lang="en-AU" sz="1200" b="1" dirty="0" smtClean="0">
                <a:latin typeface="+mn-lt"/>
              </a:rPr>
              <a:t>SLIDE NOTES</a:t>
            </a:r>
            <a:endParaRPr lang="en-AU" sz="1200" dirty="0" smtClean="0">
              <a:latin typeface="+mn-lt"/>
            </a:endParaRPr>
          </a:p>
          <a:p>
            <a:r>
              <a:rPr lang="en-AU" sz="1200" dirty="0" smtClean="0">
                <a:latin typeface="+mn-lt"/>
              </a:rPr>
              <a:t>Participants will have already used</a:t>
            </a:r>
            <a:r>
              <a:rPr lang="en-AU" sz="1200" baseline="0" dirty="0" smtClean="0">
                <a:latin typeface="+mn-lt"/>
              </a:rPr>
              <a:t> </a:t>
            </a:r>
            <a:r>
              <a:rPr lang="en-AU" sz="1200" dirty="0" smtClean="0">
                <a:latin typeface="+mn-lt"/>
              </a:rPr>
              <a:t>effective techniques for allowing students to explore before being given</a:t>
            </a:r>
            <a:r>
              <a:rPr lang="en-AU" sz="1200" baseline="0" dirty="0" smtClean="0">
                <a:latin typeface="+mn-lt"/>
              </a:rPr>
              <a:t> an explanation.</a:t>
            </a:r>
          </a:p>
          <a:p>
            <a:endParaRPr lang="en-AU" sz="1200" dirty="0" smtClean="0">
              <a:latin typeface="+mn-lt"/>
            </a:endParaRPr>
          </a:p>
          <a:p>
            <a:r>
              <a:rPr lang="en-AU" sz="1200" b="1" dirty="0" smtClean="0">
                <a:latin typeface="+mn-lt"/>
              </a:rPr>
              <a:t>DISCUSSION (2 minutes)</a:t>
            </a:r>
            <a:endParaRPr lang="en-AU" sz="1200" dirty="0" smtClean="0">
              <a:latin typeface="+mn-lt"/>
            </a:endParaRPr>
          </a:p>
          <a:p>
            <a:r>
              <a:rPr lang="en-AU" sz="1200" dirty="0" smtClean="0">
                <a:latin typeface="+mn-lt"/>
              </a:rPr>
              <a:t>Ask participants to give examples in table groups of how they</a:t>
            </a:r>
            <a:r>
              <a:rPr lang="en-AU" sz="1200" baseline="0" dirty="0" smtClean="0">
                <a:latin typeface="+mn-lt"/>
              </a:rPr>
              <a:t> </a:t>
            </a:r>
            <a:r>
              <a:rPr lang="en-AU" sz="1200" dirty="0" smtClean="0">
                <a:latin typeface="+mn-lt"/>
              </a:rPr>
              <a:t>have used ‘Explore before explain’ in their teaching. </a:t>
            </a:r>
            <a:endParaRPr lang="en-AU" sz="1200" b="0" baseline="0" dirty="0" smtClean="0">
              <a:latin typeface="+mn-lt"/>
            </a:endParaRPr>
          </a:p>
          <a:p>
            <a:pPr defTabSz="453671"/>
            <a:r>
              <a:rPr lang="en-AU" sz="1200" b="0" baseline="0" dirty="0" smtClean="0">
                <a:latin typeface="+mn-lt"/>
              </a:rPr>
              <a:t>Ask different groups for examples of their ideas.</a:t>
            </a:r>
          </a:p>
          <a:p>
            <a:pPr defTabSz="453671"/>
            <a:endParaRPr lang="en-AU" b="0" baseline="0" dirty="0" smtClean="0"/>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6" eaLnBrk="1" fontAlgn="auto" hangingPunct="1">
              <a:spcBef>
                <a:spcPts val="0"/>
              </a:spcBef>
              <a:spcAft>
                <a:spcPts val="0"/>
              </a:spcAft>
              <a:defRPr/>
            </a:pPr>
            <a:r>
              <a:rPr lang="en-AU" sz="1200" b="1" baseline="0" dirty="0" smtClean="0">
                <a:latin typeface="+mn-lt"/>
                <a:ea typeface="Batang" panose="02030600000101010101" pitchFamily="18" charset="-127"/>
              </a:rPr>
              <a:t>SLIDE NOTES</a:t>
            </a:r>
          </a:p>
          <a:p>
            <a:pPr defTabSz="914256" eaLnBrk="1" fontAlgn="auto" hangingPunct="1">
              <a:spcBef>
                <a:spcPts val="0"/>
              </a:spcBef>
              <a:spcAft>
                <a:spcPts val="0"/>
              </a:spcAft>
              <a:defRPr/>
            </a:pPr>
            <a:r>
              <a:rPr lang="en-AU" sz="1200" b="1" baseline="0" dirty="0" smtClean="0">
                <a:latin typeface="+mn-lt"/>
                <a:ea typeface="Batang" panose="02030600000101010101" pitchFamily="18" charset="-127"/>
              </a:rPr>
              <a:t>Some ideas that have been suggested in the past include:</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5Es teaching and learning model</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KWHL (Think I know, Want to know, How I’ll find out, What I learned).</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Human graph</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Concept /mind map </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Graphic organisers, eg fishbone or spider diagram</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Prediction </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Sorting and generating ideas </a:t>
            </a:r>
          </a:p>
          <a:p>
            <a:pPr marL="170147" indent="-170147" defTabSz="453671">
              <a:buFont typeface="Arial" panose="020B0604020202020204" pitchFamily="34" charset="0"/>
              <a:buChar char="•"/>
              <a:defRPr/>
            </a:pPr>
            <a:r>
              <a:rPr lang="en-AU" sz="1200" b="0" baseline="0" dirty="0" smtClean="0">
                <a:latin typeface="+mn-lt"/>
                <a:ea typeface="Batang" panose="02030600000101010101" pitchFamily="18" charset="-127"/>
              </a:rPr>
              <a:t>Hands-on exploratory activities.</a:t>
            </a:r>
          </a:p>
          <a:p>
            <a:pPr marL="170147" indent="-170147" defTabSz="453671">
              <a:buFont typeface="Arial" panose="020B0604020202020204" pitchFamily="34" charset="0"/>
              <a:buChar char="•"/>
              <a:defRPr/>
            </a:pPr>
            <a:endParaRPr lang="en-AU" sz="1200" b="0" baseline="0" dirty="0" smtClean="0">
              <a:latin typeface="+mn-lt"/>
              <a:ea typeface="Batang" panose="02030600000101010101" pitchFamily="18" charset="-127"/>
            </a:endParaRPr>
          </a:p>
          <a:p>
            <a:pPr defTabSz="453671">
              <a:defRPr/>
            </a:pPr>
            <a:endParaRPr lang="en-AU" sz="1200" b="1" baseline="0" dirty="0" smtClean="0">
              <a:latin typeface="+mn-lt"/>
              <a:ea typeface="Batang" panose="02030600000101010101" pitchFamily="18" charset="-127"/>
            </a:endParaRPr>
          </a:p>
          <a:p>
            <a:pPr defTabSz="453671">
              <a:defRPr/>
            </a:pPr>
            <a:r>
              <a:rPr lang="en-AU" sz="1200" b="1" baseline="0" dirty="0" smtClean="0">
                <a:latin typeface="+mn-lt"/>
                <a:ea typeface="Batang" panose="02030600000101010101" pitchFamily="18" charset="-127"/>
              </a:rPr>
              <a:t>DISCUSSION</a:t>
            </a:r>
          </a:p>
          <a:p>
            <a:pPr defTabSz="453671">
              <a:defRPr/>
            </a:pPr>
            <a:r>
              <a:rPr lang="en-AU" sz="1200" b="0" baseline="0" dirty="0" smtClean="0">
                <a:latin typeface="+mn-lt"/>
                <a:ea typeface="Batang" panose="02030600000101010101" pitchFamily="18" charset="-127"/>
              </a:rPr>
              <a:t>Ask participants to discuss/tease out any other ideas that these examples make them think of. (2 minutes)</a:t>
            </a:r>
          </a:p>
          <a:p>
            <a:pPr defTabSz="914256" eaLnBrk="1" fontAlgn="auto" hangingPunct="1">
              <a:spcBef>
                <a:spcPts val="0"/>
              </a:spcBef>
              <a:spcAft>
                <a:spcPts val="0"/>
              </a:spcAft>
              <a:defRPr/>
            </a:pPr>
            <a:endParaRPr lang="en-US" b="0" dirty="0" smtClean="0"/>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HANDOUTS</a:t>
            </a:r>
          </a:p>
          <a:p>
            <a:r>
              <a:rPr lang="en-AU" b="0" dirty="0" smtClean="0"/>
              <a:t>Handout 4: Critical and creative thinking continuum </a:t>
            </a:r>
          </a:p>
          <a:p>
            <a:endParaRPr lang="en-AU" b="0" dirty="0" smtClean="0"/>
          </a:p>
          <a:p>
            <a:r>
              <a:rPr lang="en-AU" b="1" dirty="0" smtClean="0"/>
              <a:t>SLIDE NOTES</a:t>
            </a:r>
          </a:p>
          <a:p>
            <a:r>
              <a:rPr lang="en-AU" b="0" dirty="0" smtClean="0"/>
              <a:t>Ask participants to think about the examples they discussed</a:t>
            </a:r>
            <a:r>
              <a:rPr lang="en-AU" b="0" baseline="0" dirty="0" smtClean="0"/>
              <a:t> about how they have used an ‘Explore before explain’ technique in relation to the </a:t>
            </a:r>
            <a:r>
              <a:rPr lang="en-AU" b="0" i="1" baseline="0" dirty="0" smtClean="0"/>
              <a:t>Critical and creative thinking continuum</a:t>
            </a:r>
            <a:r>
              <a:rPr lang="en-AU" b="0" baseline="0" dirty="0" smtClean="0"/>
              <a:t>.</a:t>
            </a:r>
          </a:p>
          <a:p>
            <a:r>
              <a:rPr lang="en-AU" b="0" dirty="0" smtClean="0"/>
              <a:t>Where does</a:t>
            </a:r>
            <a:r>
              <a:rPr lang="en-AU" b="0" baseline="0" dirty="0" smtClean="0"/>
              <a:t> the example fit on the continuum?</a:t>
            </a:r>
          </a:p>
          <a:p>
            <a:r>
              <a:rPr lang="en-AU" b="0" baseline="0" dirty="0" smtClean="0"/>
              <a:t>What might you do that would move this example further along the continuum?</a:t>
            </a:r>
          </a:p>
          <a:p>
            <a:endParaRPr lang="en-AU" b="0" baseline="0" dirty="0" smtClean="0"/>
          </a:p>
          <a:p>
            <a:endParaRPr lang="en-AU" b="0" baseline="0"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latin typeface="Calibri" pitchFamily="34" charset="0"/>
                <a:ea typeface="ＭＳ Ｐゴシック" pitchFamily="34" charset="-128"/>
                <a:cs typeface="+mn-cs"/>
              </a:rPr>
              <a:t>KEY MESSAGE</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pitchFamily="34" charset="0"/>
                <a:ea typeface="ＭＳ Ｐゴシック" pitchFamily="34" charset="-128"/>
                <a:cs typeface="+mn-cs"/>
              </a:rPr>
              <a:t>Analysing the critical and creative thinking required in a task helps us to identify how intellectually challenging the task is.</a:t>
            </a:r>
          </a:p>
          <a:p>
            <a:endParaRPr lang="en-AU" b="1"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10</a:t>
            </a:fld>
            <a:endParaRPr lang="en-AU"/>
          </a:p>
        </p:txBody>
      </p:sp>
    </p:spTree>
    <p:extLst>
      <p:ext uri="{BB962C8B-B14F-4D97-AF65-F5344CB8AC3E}">
        <p14:creationId xmlns:p14="http://schemas.microsoft.com/office/powerpoint/2010/main" val="333787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4644008" y="2636912"/>
            <a:ext cx="3888432" cy="1800200"/>
          </a:xfrm>
          <a:prstGeom prst="rect">
            <a:avLst/>
          </a:prstGeom>
        </p:spPr>
        <p:txBody>
          <a:bodyPr/>
          <a:lstStyle>
            <a:lvl1pPr marL="0" indent="0" algn="r">
              <a:buNone/>
              <a:defRPr sz="2800" b="0" i="0">
                <a:solidFill>
                  <a:schemeClr val="bg1"/>
                </a:solidFill>
                <a:latin typeface="Helvetica 55 Roman"/>
                <a:cs typeface="Helvetica 55 Roman"/>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3" name="Subtitle 2"/>
          <p:cNvSpPr txBox="1">
            <a:spLocks/>
          </p:cNvSpPr>
          <p:nvPr userDrawn="1"/>
        </p:nvSpPr>
        <p:spPr>
          <a:xfrm>
            <a:off x="4572000" y="2132856"/>
            <a:ext cx="3968824" cy="432048"/>
          </a:xfrm>
          <a:prstGeom prst="rect">
            <a:avLst/>
          </a:prstGeom>
        </p:spPr>
        <p:txBody>
          <a:bodyPr/>
          <a:lstStyle>
            <a:lvl1pPr marL="0" indent="0" algn="r" defTabSz="457145" rtl="0" eaLnBrk="0" fontAlgn="base" hangingPunct="0">
              <a:spcBef>
                <a:spcPct val="20000"/>
              </a:spcBef>
              <a:spcAft>
                <a:spcPct val="0"/>
              </a:spcAft>
              <a:buFont typeface="Arial" charset="0"/>
              <a:buNone/>
              <a:defRPr sz="2800" b="0" i="0">
                <a:solidFill>
                  <a:schemeClr val="bg1"/>
                </a:solidFill>
                <a:latin typeface="Helvetica 55 Roman"/>
                <a:ea typeface="+mn-ea"/>
                <a:cs typeface="Helvetica 55 Roman"/>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2000" dirty="0" smtClean="0">
                <a:solidFill>
                  <a:srgbClr val="F2B84C"/>
                </a:solidFill>
              </a:rPr>
              <a:t>Click to edit Master subtitle style</a:t>
            </a:r>
            <a:endParaRPr lang="en-AU" sz="2000" dirty="0">
              <a:solidFill>
                <a:srgbClr val="F2B84C"/>
              </a:solidFill>
            </a:endParaRPr>
          </a:p>
        </p:txBody>
      </p:sp>
    </p:spTree>
    <p:extLst>
      <p:ext uri="{BB962C8B-B14F-4D97-AF65-F5344CB8AC3E}">
        <p14:creationId xmlns:p14="http://schemas.microsoft.com/office/powerpoint/2010/main" val="17790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84387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683568" y="1196752"/>
            <a:ext cx="7704856" cy="648072"/>
          </a:xfrm>
          <a:prstGeom prst="rect">
            <a:avLst/>
          </a:prstGeom>
        </p:spPr>
        <p:txBody>
          <a:bodyPr/>
          <a:lstStyle>
            <a:lvl1pPr marL="0" indent="0" algn="l">
              <a:buNone/>
              <a:defRPr sz="2600" b="0" i="0">
                <a:solidFill>
                  <a:srgbClr val="4A2682"/>
                </a:solidFill>
                <a:latin typeface="Helvetica 65 Medium"/>
                <a:cs typeface="Helvetica 65 Medium"/>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7295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F32E4-A6B1-436E-BEEF-31C865CF73CB}" type="datetimeFigureOut">
              <a:rPr lang="en-AU" smtClean="0"/>
              <a:t>31/07/2015</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E6B2AD-1CFF-4BF3-85FA-41979C7F3EDE}" type="slidenum">
              <a:rPr lang="en-AU" smtClean="0"/>
              <a:t>‹#›</a:t>
            </a:fld>
            <a:endParaRPr lang="en-AU"/>
          </a:p>
        </p:txBody>
      </p:sp>
    </p:spTree>
    <p:extLst>
      <p:ext uri="{BB962C8B-B14F-4D97-AF65-F5344CB8AC3E}">
        <p14:creationId xmlns:p14="http://schemas.microsoft.com/office/powerpoint/2010/main" val="121333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5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7766520" cy="648072"/>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6"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262905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63483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13683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
        <p:nvSpPr>
          <p:cNvPr id="5"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Tree>
    <p:extLst>
      <p:ext uri="{BB962C8B-B14F-4D97-AF65-F5344CB8AC3E}">
        <p14:creationId xmlns:p14="http://schemas.microsoft.com/office/powerpoint/2010/main" val="10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5030216" cy="1224136"/>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5" name="Subtitle 2"/>
          <p:cNvSpPr txBox="1">
            <a:spLocks/>
          </p:cNvSpPr>
          <p:nvPr userDrawn="1"/>
        </p:nvSpPr>
        <p:spPr>
          <a:xfrm>
            <a:off x="6012160" y="1628800"/>
            <a:ext cx="2448272" cy="792088"/>
          </a:xfrm>
          <a:prstGeom prst="rect">
            <a:avLst/>
          </a:prstGeo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sz="2000" b="0" i="0">
                <a:solidFill>
                  <a:schemeClr val="tx1"/>
                </a:solidFill>
                <a:latin typeface="Helvetica 45 Light"/>
                <a:ea typeface="+mn-ea"/>
                <a:cs typeface="Helvetica 45 Light"/>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1600" dirty="0" smtClean="0">
                <a:solidFill>
                  <a:srgbClr val="4A2682"/>
                </a:solidFill>
              </a:rPr>
              <a:t>Click to edit Master subtitle style</a:t>
            </a:r>
          </a:p>
        </p:txBody>
      </p:sp>
      <p:sp>
        <p:nvSpPr>
          <p:cNvPr id="7"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147912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254968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78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9023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7766520" cy="648072"/>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6"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792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9629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161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683568" y="1196752"/>
            <a:ext cx="7704856" cy="648072"/>
          </a:xfrm>
          <a:prstGeom prst="rect">
            <a:avLst/>
          </a:prstGeom>
        </p:spPr>
        <p:txBody>
          <a:bodyPr/>
          <a:lstStyle>
            <a:lvl1pPr marL="0" indent="0" algn="l">
              <a:buNone/>
              <a:defRPr sz="2600" b="0" i="0">
                <a:solidFill>
                  <a:srgbClr val="4A2682"/>
                </a:solidFill>
                <a:latin typeface="Helvetica 65 Medium"/>
                <a:cs typeface="Helvetica 65 Medium"/>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32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F32E4-A6B1-436E-BEEF-31C865CF73CB}" type="datetimeFigureOut">
              <a:rPr lang="en-AU" smtClean="0">
                <a:solidFill>
                  <a:srgbClr val="000000"/>
                </a:solidFill>
              </a:rPr>
              <a:pPr/>
              <a:t>31/07/2015</a:t>
            </a:fld>
            <a:endParaRPr lang="en-AU">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srgbClr val="000000"/>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E6B2AD-1CFF-4BF3-85FA-41979C7F3EDE}" type="slidenum">
              <a:rPr lang="en-AU" smtClean="0">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084752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010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6409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69905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8304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4644008" y="2636912"/>
            <a:ext cx="3888432" cy="1800200"/>
          </a:xfrm>
          <a:prstGeom prst="rect">
            <a:avLst/>
          </a:prstGeom>
        </p:spPr>
        <p:txBody>
          <a:bodyPr/>
          <a:lstStyle>
            <a:lvl1pPr marL="0" indent="0" algn="r">
              <a:buNone/>
              <a:defRPr sz="2800" b="0" i="0">
                <a:solidFill>
                  <a:schemeClr val="bg1"/>
                </a:solidFill>
                <a:latin typeface="Helvetica 55 Roman"/>
                <a:cs typeface="Helvetica 55 Roman"/>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3" name="Subtitle 2"/>
          <p:cNvSpPr txBox="1">
            <a:spLocks/>
          </p:cNvSpPr>
          <p:nvPr userDrawn="1"/>
        </p:nvSpPr>
        <p:spPr>
          <a:xfrm>
            <a:off x="4572000" y="2132856"/>
            <a:ext cx="3968824" cy="432048"/>
          </a:xfrm>
          <a:prstGeom prst="rect">
            <a:avLst/>
          </a:prstGeom>
        </p:spPr>
        <p:txBody>
          <a:bodyPr/>
          <a:lstStyle>
            <a:lvl1pPr marL="0" indent="0" algn="r" defTabSz="457145" rtl="0" eaLnBrk="0" fontAlgn="base" hangingPunct="0">
              <a:spcBef>
                <a:spcPct val="20000"/>
              </a:spcBef>
              <a:spcAft>
                <a:spcPct val="0"/>
              </a:spcAft>
              <a:buFont typeface="Arial" charset="0"/>
              <a:buNone/>
              <a:defRPr sz="2800" b="0" i="0">
                <a:solidFill>
                  <a:schemeClr val="bg1"/>
                </a:solidFill>
                <a:latin typeface="Helvetica 55 Roman"/>
                <a:ea typeface="+mn-ea"/>
                <a:cs typeface="Helvetica 55 Roman"/>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2000" dirty="0" smtClean="0">
                <a:solidFill>
                  <a:srgbClr val="F2B84C"/>
                </a:solidFill>
              </a:rPr>
              <a:t>Click to edit Master subtitle style</a:t>
            </a:r>
            <a:endParaRPr lang="en-AU" sz="2000" dirty="0">
              <a:solidFill>
                <a:srgbClr val="F2B84C"/>
              </a:solidFill>
            </a:endParaRPr>
          </a:p>
        </p:txBody>
      </p:sp>
    </p:spTree>
    <p:extLst>
      <p:ext uri="{BB962C8B-B14F-4D97-AF65-F5344CB8AC3E}">
        <p14:creationId xmlns:p14="http://schemas.microsoft.com/office/powerpoint/2010/main" val="35162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12417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38872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06852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9746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95186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93329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51461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14635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85148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2014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8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14084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5605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5406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81241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3288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27519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29369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83482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32006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8514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008" y="2636912"/>
            <a:ext cx="3888432" cy="1800200"/>
          </a:xfrm>
          <a:prstGeom prst="rect">
            <a:avLst/>
          </a:prstGeom>
        </p:spPr>
        <p:txBody>
          <a:bodyPr/>
          <a:lstStyle>
            <a:lvl1pPr marL="0" indent="0" algn="r">
              <a:buNone/>
              <a:defRPr sz="2800" b="0" i="0">
                <a:solidFill>
                  <a:schemeClr val="bg1"/>
                </a:solidFill>
                <a:latin typeface="Helvetica 55 Roman"/>
                <a:cs typeface="Helvetica 55 Roman"/>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4" name="Subtitle 2"/>
          <p:cNvSpPr txBox="1">
            <a:spLocks/>
          </p:cNvSpPr>
          <p:nvPr userDrawn="1"/>
        </p:nvSpPr>
        <p:spPr>
          <a:xfrm>
            <a:off x="4572000" y="2132856"/>
            <a:ext cx="3968824" cy="432048"/>
          </a:xfrm>
          <a:prstGeom prst="rect">
            <a:avLst/>
          </a:prstGeom>
        </p:spPr>
        <p:txBody>
          <a:bodyPr/>
          <a:lstStyle>
            <a:lvl1pPr marL="0" indent="0" algn="r" defTabSz="457145" rtl="0" eaLnBrk="0" fontAlgn="base" hangingPunct="0">
              <a:spcBef>
                <a:spcPct val="20000"/>
              </a:spcBef>
              <a:spcAft>
                <a:spcPct val="0"/>
              </a:spcAft>
              <a:buFont typeface="Arial" charset="0"/>
              <a:buNone/>
              <a:defRPr sz="2800" b="0" i="0">
                <a:solidFill>
                  <a:schemeClr val="bg1"/>
                </a:solidFill>
                <a:latin typeface="Helvetica 55 Roman"/>
                <a:ea typeface="+mn-ea"/>
                <a:cs typeface="Helvetica 55 Roman"/>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2000" dirty="0" smtClean="0">
                <a:solidFill>
                  <a:srgbClr val="F2B84C"/>
                </a:solidFill>
              </a:rPr>
              <a:t>Click to edit Master subtitle style</a:t>
            </a:r>
            <a:endParaRPr lang="en-AU" sz="2000" dirty="0">
              <a:solidFill>
                <a:srgbClr val="F2B84C"/>
              </a:solidFill>
            </a:endParaRPr>
          </a:p>
        </p:txBody>
      </p:sp>
    </p:spTree>
    <p:extLst>
      <p:ext uri="{BB962C8B-B14F-4D97-AF65-F5344CB8AC3E}">
        <p14:creationId xmlns:p14="http://schemas.microsoft.com/office/powerpoint/2010/main" val="1568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20148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14084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5605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5406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81241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3288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27519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29369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83482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320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7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8784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2304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02314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99806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95143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134765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23698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60407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51476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2047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
        <p:nvSpPr>
          <p:cNvPr id="5"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lvl1pPr>
              <a:defRPr sz="4400">
                <a:solidFill>
                  <a:srgbClr val="4A2682"/>
                </a:solidFill>
              </a:defRPr>
            </a:lvl1pPr>
          </a:lstStyle>
          <a:p>
            <a:pPr lvl="0"/>
            <a:r>
              <a:rPr lang="en-AU" altLang="en-US" dirty="0" smtClean="0"/>
              <a:t>Click to edit Master title style</a:t>
            </a:r>
            <a:endParaRPr lang="en-US" altLang="en-US" dirty="0" smtClean="0"/>
          </a:p>
        </p:txBody>
      </p:sp>
    </p:spTree>
    <p:extLst>
      <p:ext uri="{BB962C8B-B14F-4D97-AF65-F5344CB8AC3E}">
        <p14:creationId xmlns:p14="http://schemas.microsoft.com/office/powerpoint/2010/main" val="10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FC53619-C280-4D67-896B-639CBA2D35FB}" type="datetimeFigureOut">
              <a:rPr lang="en-AU">
                <a:solidFill>
                  <a:prstClr val="black">
                    <a:tint val="75000"/>
                  </a:prstClr>
                </a:solidFill>
              </a:rPr>
              <a:pPr/>
              <a:t>31/07/2015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56110D1-F5E0-4D85-8106-9D9AC791B2D4}"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9496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7766520" cy="648072"/>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6"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17177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211113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Program lead sc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562389"/>
      </p:ext>
    </p:extLst>
  </p:cSld>
  <p:clrMap bg1="lt1" tx1="dk1" bg2="lt2" tx2="dk2" accent1="accent1" accent2="accent2" accent3="accent3" accent4="accent4" accent5="accent5" accent6="accent6" hlink="hlink" folHlink="folHlink"/>
  <p:sldLayoutIdLst>
    <p:sldLayoutId id="2147483701" r:id="rId1"/>
    <p:sldLayoutId id="2147483694"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C53619-C280-4D67-896B-639CBA2D35FB}" type="datetimeFigureOut">
              <a:rPr lang="en-AU" smtClean="0">
                <a:solidFill>
                  <a:prstClr val="black">
                    <a:tint val="75000"/>
                  </a:prstClr>
                </a:solidFill>
                <a:latin typeface="Calibri"/>
                <a:ea typeface="+mn-ea"/>
              </a:rPr>
              <a:pPr fontAlgn="auto">
                <a:spcBef>
                  <a:spcPts val="0"/>
                </a:spcBef>
                <a:spcAft>
                  <a:spcPts val="0"/>
                </a:spcAft>
              </a:pPr>
              <a:t>31/07/2015</a:t>
            </a:fld>
            <a:endParaRPr lang="en-AU"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56110D1-F5E0-4D85-8106-9D9AC791B2D4}" type="slidenum">
              <a:rPr lang="en-AU" smtClean="0">
                <a:solidFill>
                  <a:prstClr val="black">
                    <a:tint val="75000"/>
                  </a:prstClr>
                </a:solidFill>
                <a:latin typeface="Calibri"/>
                <a:ea typeface="+mn-ea"/>
              </a:rPr>
              <a:pPr fontAlgn="auto">
                <a:spcBef>
                  <a:spcPts val="0"/>
                </a:spcBef>
                <a:spcAft>
                  <a:spcPts val="0"/>
                </a:spcAft>
              </a:pPr>
              <a:t>‹#›</a:t>
            </a:fld>
            <a:endParaRPr lang="en-AU" smtClean="0">
              <a:solidFill>
                <a:prstClr val="black">
                  <a:tint val="75000"/>
                </a:prstClr>
              </a:solidFill>
              <a:latin typeface="Calibri"/>
              <a:ea typeface="+mn-ea"/>
            </a:endParaRPr>
          </a:p>
        </p:txBody>
      </p:sp>
    </p:spTree>
    <p:extLst>
      <p:ext uri="{BB962C8B-B14F-4D97-AF65-F5344CB8AC3E}">
        <p14:creationId xmlns:p14="http://schemas.microsoft.com/office/powerpoint/2010/main" val="37918584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C53619-C280-4D67-896B-639CBA2D35FB}" type="datetimeFigureOut">
              <a:rPr lang="en-AU" smtClean="0">
                <a:solidFill>
                  <a:prstClr val="black">
                    <a:tint val="75000"/>
                  </a:prstClr>
                </a:solidFill>
                <a:latin typeface="Calibri"/>
                <a:ea typeface="+mn-ea"/>
              </a:rPr>
              <a:pPr fontAlgn="auto">
                <a:spcBef>
                  <a:spcPts val="0"/>
                </a:spcBef>
                <a:spcAft>
                  <a:spcPts val="0"/>
                </a:spcAft>
              </a:pPr>
              <a:t>31/07/2015</a:t>
            </a:fld>
            <a:endParaRPr lang="en-AU"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56110D1-F5E0-4D85-8106-9D9AC791B2D4}" type="slidenum">
              <a:rPr lang="en-AU" smtClean="0">
                <a:solidFill>
                  <a:prstClr val="black">
                    <a:tint val="75000"/>
                  </a:prstClr>
                </a:solidFill>
                <a:latin typeface="Calibri"/>
                <a:ea typeface="+mn-ea"/>
              </a:rPr>
              <a:pPr fontAlgn="auto">
                <a:spcBef>
                  <a:spcPts val="0"/>
                </a:spcBef>
                <a:spcAft>
                  <a:spcPts val="0"/>
                </a:spcAft>
              </a:pPr>
              <a:t>‹#›</a:t>
            </a:fld>
            <a:endParaRPr lang="en-AU" smtClean="0">
              <a:solidFill>
                <a:prstClr val="black">
                  <a:tint val="75000"/>
                </a:prstClr>
              </a:solidFill>
              <a:latin typeface="Calibri"/>
              <a:ea typeface="+mn-ea"/>
            </a:endParaRPr>
          </a:p>
        </p:txBody>
      </p:sp>
    </p:spTree>
    <p:extLst>
      <p:ext uri="{BB962C8B-B14F-4D97-AF65-F5344CB8AC3E}">
        <p14:creationId xmlns:p14="http://schemas.microsoft.com/office/powerpoint/2010/main" val="379185841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C53619-C280-4D67-896B-639CBA2D35FB}" type="datetimeFigureOut">
              <a:rPr lang="en-AU" smtClean="0">
                <a:solidFill>
                  <a:prstClr val="black">
                    <a:tint val="75000"/>
                  </a:prstClr>
                </a:solidFill>
                <a:latin typeface="Calibri"/>
                <a:ea typeface="+mn-ea"/>
              </a:rPr>
              <a:pPr fontAlgn="auto">
                <a:spcBef>
                  <a:spcPts val="0"/>
                </a:spcBef>
                <a:spcAft>
                  <a:spcPts val="0"/>
                </a:spcAft>
              </a:pPr>
              <a:t>31/07/2015</a:t>
            </a:fld>
            <a:endParaRPr lang="en-AU"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56110D1-F5E0-4D85-8106-9D9AC791B2D4}" type="slidenum">
              <a:rPr lang="en-AU" smtClean="0">
                <a:solidFill>
                  <a:prstClr val="black">
                    <a:tint val="75000"/>
                  </a:prstClr>
                </a:solidFill>
                <a:latin typeface="Calibri"/>
                <a:ea typeface="+mn-ea"/>
              </a:rPr>
              <a:pPr fontAlgn="auto">
                <a:spcBef>
                  <a:spcPts val="0"/>
                </a:spcBef>
                <a:spcAft>
                  <a:spcPts val="0"/>
                </a:spcAft>
              </a:pPr>
              <a:t>‹#›</a:t>
            </a:fld>
            <a:endParaRPr lang="en-AU" smtClean="0">
              <a:solidFill>
                <a:prstClr val="black">
                  <a:tint val="75000"/>
                </a:prstClr>
              </a:solidFill>
              <a:latin typeface="Calibri"/>
              <a:ea typeface="+mn-ea"/>
            </a:endParaRPr>
          </a:p>
        </p:txBody>
      </p:sp>
    </p:spTree>
    <p:extLst>
      <p:ext uri="{BB962C8B-B14F-4D97-AF65-F5344CB8AC3E}">
        <p14:creationId xmlns:p14="http://schemas.microsoft.com/office/powerpoint/2010/main" val="18506595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Transforming tasks_PowerPoint screens_Module lead sc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9462704"/>
      </p:ext>
    </p:extLst>
  </p:cSld>
  <p:clrMap bg1="lt1" tx1="dk1" bg2="lt2" tx2="dk2" accent1="accent1" accent2="accent2" accent3="accent3" accent4="accent4" accent5="accent5" accent6="accent6" hlink="hlink" folHlink="folHlink"/>
  <p:sldLayoutIdLst>
    <p:sldLayoutId id="2147483715" r:id="rId1"/>
    <p:sldLayoutId id="2147483716"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Transforming tasks_PowerPoint screens_Workshop lead sc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90375"/>
      </p:ext>
    </p:extLst>
  </p:cSld>
  <p:clrMap bg1="lt1" tx1="dk1" bg2="lt2" tx2="dk2" accent1="accent1" accent2="accent2" accent3="accent3" accent4="accent4" accent5="accent5" accent6="accent6" hlink="hlink" folHlink="folHlink"/>
  <p:sldLayoutIdLst>
    <p:sldLayoutId id="2147483702" r:id="rId1"/>
    <p:sldLayoutId id="2147483696"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Workshop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8725894"/>
      </p:ext>
    </p:extLst>
  </p:cSld>
  <p:clrMap bg1="lt1" tx1="dk1" bg2="lt2" tx2="dk2" accent1="accent1" accent2="accent2" accent3="accent3" accent4="accent4" accent5="accent5" accent6="accent6" hlink="hlink" folHlink="folHlink"/>
  <p:sldLayoutIdLst>
    <p:sldLayoutId id="2147483698"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Standard grey.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7776864"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Tree>
    <p:extLst>
      <p:ext uri="{BB962C8B-B14F-4D97-AF65-F5344CB8AC3E}">
        <p14:creationId xmlns:p14="http://schemas.microsoft.com/office/powerpoint/2010/main" val="27600850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719" r:id="rId4"/>
    <p:sldLayoutId id="2147483720"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Standard 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7776864"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330722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8"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Transforming tasks_PowerPoint screens_Standard half grey.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5112568"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Tree>
    <p:extLst>
      <p:ext uri="{BB962C8B-B14F-4D97-AF65-F5344CB8AC3E}">
        <p14:creationId xmlns:p14="http://schemas.microsoft.com/office/powerpoint/2010/main" val="5964779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Standard grey.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7776864"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Tree>
    <p:extLst>
      <p:ext uri="{BB962C8B-B14F-4D97-AF65-F5344CB8AC3E}">
        <p14:creationId xmlns:p14="http://schemas.microsoft.com/office/powerpoint/2010/main" val="17736993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C53619-C280-4D67-896B-639CBA2D35FB}" type="datetimeFigureOut">
              <a:rPr lang="en-AU" smtClean="0">
                <a:solidFill>
                  <a:prstClr val="black">
                    <a:tint val="75000"/>
                  </a:prstClr>
                </a:solidFill>
                <a:latin typeface="Calibri"/>
                <a:ea typeface="+mn-ea"/>
              </a:rPr>
              <a:pPr fontAlgn="auto">
                <a:spcBef>
                  <a:spcPts val="0"/>
                </a:spcBef>
                <a:spcAft>
                  <a:spcPts val="0"/>
                </a:spcAft>
              </a:pPr>
              <a:t>31/07/2015</a:t>
            </a:fld>
            <a:endParaRPr lang="en-AU"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56110D1-F5E0-4D85-8106-9D9AC791B2D4}" type="slidenum">
              <a:rPr lang="en-AU" smtClean="0">
                <a:solidFill>
                  <a:prstClr val="black">
                    <a:tint val="75000"/>
                  </a:prstClr>
                </a:solidFill>
                <a:latin typeface="Calibri"/>
                <a:ea typeface="+mn-ea"/>
              </a:rPr>
              <a:pPr fontAlgn="auto">
                <a:spcBef>
                  <a:spcPts val="0"/>
                </a:spcBef>
                <a:spcAft>
                  <a:spcPts val="0"/>
                </a:spcAft>
              </a:pPr>
              <a:t>‹#›</a:t>
            </a:fld>
            <a:endParaRPr lang="en-AU" smtClean="0">
              <a:solidFill>
                <a:prstClr val="black">
                  <a:tint val="75000"/>
                </a:prstClr>
              </a:solidFill>
              <a:latin typeface="Calibri"/>
              <a:ea typeface="+mn-ea"/>
            </a:endParaRPr>
          </a:p>
        </p:txBody>
      </p:sp>
    </p:spTree>
    <p:extLst>
      <p:ext uri="{BB962C8B-B14F-4D97-AF65-F5344CB8AC3E}">
        <p14:creationId xmlns:p14="http://schemas.microsoft.com/office/powerpoint/2010/main" val="25897380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hyperlink" Target="http://www.acleadersresource.sa.edu.a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1"/>
            <a:ext cx="9144000" cy="6837698"/>
          </a:xfrm>
          <a:prstGeom prst="rect">
            <a:avLst/>
          </a:prstGeom>
        </p:spPr>
      </p:pic>
    </p:spTree>
    <p:extLst>
      <p:ext uri="{BB962C8B-B14F-4D97-AF65-F5344CB8AC3E}">
        <p14:creationId xmlns:p14="http://schemas.microsoft.com/office/powerpoint/2010/main" val="3587292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10</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00"/>
            <a:ext cx="9144000" cy="6793400"/>
          </a:xfrm>
          <a:prstGeom prst="rect">
            <a:avLst/>
          </a:prstGeom>
        </p:spPr>
      </p:pic>
    </p:spTree>
    <p:extLst>
      <p:ext uri="{BB962C8B-B14F-4D97-AF65-F5344CB8AC3E}">
        <p14:creationId xmlns:p14="http://schemas.microsoft.com/office/powerpoint/2010/main" val="77931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11</a:t>
            </a:fld>
            <a:endParaRPr lang="en-US" sz="1000" dirty="0">
              <a:solidFill>
                <a:srgbClr val="FFFFFF"/>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1"/>
            <a:ext cx="9144000" cy="6849657"/>
          </a:xfrm>
          <a:prstGeom prst="rect">
            <a:avLst/>
          </a:prstGeom>
        </p:spPr>
      </p:pic>
    </p:spTree>
    <p:extLst>
      <p:ext uri="{BB962C8B-B14F-4D97-AF65-F5344CB8AC3E}">
        <p14:creationId xmlns:p14="http://schemas.microsoft.com/office/powerpoint/2010/main" val="1605289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87" t="13023" r="12500" b="4560"/>
          <a:stretch/>
        </p:blipFill>
        <p:spPr bwMode="auto">
          <a:xfrm>
            <a:off x="179512" y="1783679"/>
            <a:ext cx="4516250" cy="3595769"/>
          </a:xfrm>
          <a:prstGeom prst="rect">
            <a:avLst/>
          </a:prstGeom>
          <a:noFill/>
          <a:ln w="9525">
            <a:solidFill>
              <a:srgbClr val="4C2582"/>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ctr"/>
            <a:r>
              <a:rPr lang="en-AU" b="1" dirty="0" smtClean="0">
                <a:solidFill>
                  <a:srgbClr val="7030A0"/>
                </a:solidFill>
                <a:latin typeface="Calibri" panose="020F0502020204030204" pitchFamily="34" charset="0"/>
                <a:cs typeface="Calibri" panose="020F0502020204030204" pitchFamily="34" charset="0"/>
              </a:rPr>
              <a:t>Bringing it to Life(BitL) tools</a:t>
            </a:r>
            <a:endParaRPr lang="en-AU" b="1" dirty="0">
              <a:solidFill>
                <a:srgbClr val="7030A0"/>
              </a:solidFill>
              <a:latin typeface="Calibri" panose="020F0502020204030204" pitchFamily="34" charset="0"/>
              <a:cs typeface="Calibri" panose="020F0502020204030204" pitchFamily="34" charset="0"/>
            </a:endParaRPr>
          </a:p>
        </p:txBody>
      </p:sp>
      <p:sp>
        <p:nvSpPr>
          <p:cNvPr id="5" name="Oval 4"/>
          <p:cNvSpPr/>
          <p:nvPr/>
        </p:nvSpPr>
        <p:spPr>
          <a:xfrm>
            <a:off x="179512" y="3174866"/>
            <a:ext cx="1584176" cy="289476"/>
          </a:xfrm>
          <a:prstGeom prst="ellipse">
            <a:avLst/>
          </a:prstGeom>
          <a:noFill/>
          <a:ln w="28575">
            <a:solidFill>
              <a:srgbClr val="4C2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3707904" y="1746700"/>
            <a:ext cx="1049164" cy="1667259"/>
          </a:xfrm>
          <a:prstGeom prst="ellipse">
            <a:avLst/>
          </a:prstGeom>
          <a:noFill/>
          <a:ln w="28575">
            <a:solidFill>
              <a:srgbClr val="4C2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1547664" y="3413959"/>
            <a:ext cx="1355630" cy="1854322"/>
          </a:xfrm>
          <a:prstGeom prst="ellipse">
            <a:avLst/>
          </a:prstGeom>
          <a:noFill/>
          <a:ln w="28575">
            <a:solidFill>
              <a:srgbClr val="4C2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12</a:t>
            </a:fld>
            <a:endParaRPr lang="en-US" sz="1000" dirty="0">
              <a:solidFill>
                <a:srgbClr val="FFFFFF"/>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099" y="3750753"/>
            <a:ext cx="1686422" cy="1190415"/>
          </a:xfrm>
          <a:prstGeom prst="rect">
            <a:avLst/>
          </a:prstGeom>
          <a:ln>
            <a:solidFill>
              <a:schemeClr val="tx1"/>
            </a:solidFill>
          </a:ln>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049" y="3620491"/>
            <a:ext cx="1035157" cy="1441257"/>
          </a:xfrm>
          <a:prstGeom prst="rect">
            <a:avLst/>
          </a:prstGeom>
          <a:ln>
            <a:solidFill>
              <a:schemeClr val="tx1"/>
            </a:solidFill>
          </a:ln>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051" y="1746700"/>
            <a:ext cx="2547325" cy="1803532"/>
          </a:xfrm>
          <a:prstGeom prst="rect">
            <a:avLst/>
          </a:prstGeom>
          <a:ln>
            <a:solidFill>
              <a:schemeClr val="tx1"/>
            </a:solidFill>
          </a:ln>
        </p:spPr>
      </p:pic>
      <p:sp>
        <p:nvSpPr>
          <p:cNvPr id="12" name="TextBox 11"/>
          <p:cNvSpPr txBox="1"/>
          <p:nvPr/>
        </p:nvSpPr>
        <p:spPr>
          <a:xfrm>
            <a:off x="707637" y="5589240"/>
            <a:ext cx="4049431" cy="369332"/>
          </a:xfrm>
          <a:prstGeom prst="rect">
            <a:avLst/>
          </a:prstGeom>
          <a:noFill/>
        </p:spPr>
        <p:txBody>
          <a:bodyPr wrap="square" rtlCol="0">
            <a:spAutoFit/>
          </a:bodyPr>
          <a:lstStyle/>
          <a:p>
            <a:r>
              <a:rPr lang="en-AU" dirty="0" smtClean="0">
                <a:hlinkClick r:id="rId7"/>
              </a:rPr>
              <a:t>www.acleadersresource.sa.edu.au</a:t>
            </a:r>
            <a:r>
              <a:rPr lang="en-AU" dirty="0" smtClean="0"/>
              <a:t> </a:t>
            </a:r>
            <a:endParaRPr lang="en-AU" dirty="0"/>
          </a:p>
        </p:txBody>
      </p:sp>
      <p:sp>
        <p:nvSpPr>
          <p:cNvPr id="13" name="Title 1"/>
          <p:cNvSpPr txBox="1">
            <a:spLocks/>
          </p:cNvSpPr>
          <p:nvPr/>
        </p:nvSpPr>
        <p:spPr>
          <a:xfrm>
            <a:off x="4757068" y="5185361"/>
            <a:ext cx="4267138" cy="907935"/>
          </a:xfrm>
          <a:prstGeom prst="rect">
            <a:avLst/>
          </a:prstGeom>
          <a:solidFill>
            <a:srgbClr val="4C2582"/>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AU" sz="2400" b="1" dirty="0" smtClean="0">
                <a:solidFill>
                  <a:schemeClr val="bg1"/>
                </a:solidFill>
              </a:rPr>
              <a:t>Try using the BitL tool to differentiate learning.  </a:t>
            </a:r>
            <a:endParaRPr lang="en-AU" sz="2400" b="1" dirty="0">
              <a:solidFill>
                <a:schemeClr val="bg1"/>
              </a:solidFill>
            </a:endParaRPr>
          </a:p>
        </p:txBody>
      </p:sp>
      <p:pic>
        <p:nvPicPr>
          <p:cNvPr id="14" name="Picture 13" descr="C:\Users\DimitriadisM\AppData\Local\Microsoft\Windows\Temporary Internet Files\Content.IE5\938OPMA3\gold_key_2_png_clipart_by_clipartcotttage-d7bvydo[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979" y="188640"/>
            <a:ext cx="834009" cy="353620"/>
          </a:xfrm>
          <a:prstGeom prst="rect">
            <a:avLst/>
          </a:prstGeom>
          <a:noFill/>
        </p:spPr>
      </p:pic>
      <p:pic>
        <p:nvPicPr>
          <p:cNvPr id="15" name="Picture 2" descr="C:\Users\LeakerJ\AppData\Local\Microsoft\Windows\Temporary Internet Files\Content.Outlook\Z5IM23WC\IMG_09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850" y="83181"/>
            <a:ext cx="393468" cy="49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9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13</a:t>
            </a:fld>
            <a:endParaRPr lang="en-US" sz="1000" dirty="0">
              <a:solidFill>
                <a:srgbClr val="FFFFFF"/>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 y="0"/>
            <a:ext cx="9069186" cy="6858000"/>
          </a:xfrm>
          <a:prstGeom prst="rect">
            <a:avLst/>
          </a:prstGeom>
        </p:spPr>
      </p:pic>
    </p:spTree>
    <p:extLst>
      <p:ext uri="{BB962C8B-B14F-4D97-AF65-F5344CB8AC3E}">
        <p14:creationId xmlns:p14="http://schemas.microsoft.com/office/powerpoint/2010/main" val="4235065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14</a:t>
            </a:fld>
            <a:endParaRPr lang="en-US" sz="1000" dirty="0">
              <a:solidFill>
                <a:srgbClr val="FFFFFF"/>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1"/>
            <a:ext cx="9144000" cy="6832878"/>
          </a:xfrm>
          <a:prstGeom prst="rect">
            <a:avLst/>
          </a:prstGeom>
        </p:spPr>
      </p:pic>
    </p:spTree>
    <p:extLst>
      <p:ext uri="{BB962C8B-B14F-4D97-AF65-F5344CB8AC3E}">
        <p14:creationId xmlns:p14="http://schemas.microsoft.com/office/powerpoint/2010/main" val="92507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15</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1"/>
            <a:ext cx="9144000" cy="6832878"/>
          </a:xfrm>
          <a:prstGeom prst="rect">
            <a:avLst/>
          </a:prstGeom>
        </p:spPr>
      </p:pic>
    </p:spTree>
    <p:extLst>
      <p:ext uri="{BB962C8B-B14F-4D97-AF65-F5344CB8AC3E}">
        <p14:creationId xmlns:p14="http://schemas.microsoft.com/office/powerpoint/2010/main" val="246345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txBox="1">
            <a:spLocks/>
          </p:cNvSpPr>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145"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29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435"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581"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726" algn="l" defTabSz="914290" rtl="0" eaLnBrk="1" latinLnBrk="0" hangingPunct="1">
              <a:defRPr kern="1200">
                <a:solidFill>
                  <a:schemeClr val="tx1"/>
                </a:solidFill>
                <a:latin typeface="Arial" charset="0"/>
                <a:ea typeface="ＭＳ Ｐゴシック" pitchFamily="34" charset="-128"/>
                <a:cs typeface="+mn-cs"/>
              </a:defRPr>
            </a:lvl6pPr>
            <a:lvl7pPr marL="2742871" algn="l" defTabSz="914290" rtl="0" eaLnBrk="1" latinLnBrk="0" hangingPunct="1">
              <a:defRPr kern="1200">
                <a:solidFill>
                  <a:schemeClr val="tx1"/>
                </a:solidFill>
                <a:latin typeface="Arial" charset="0"/>
                <a:ea typeface="ＭＳ Ｐゴシック" pitchFamily="34" charset="-128"/>
                <a:cs typeface="+mn-cs"/>
              </a:defRPr>
            </a:lvl7pPr>
            <a:lvl8pPr marL="3200016" algn="l" defTabSz="914290" rtl="0" eaLnBrk="1" latinLnBrk="0" hangingPunct="1">
              <a:defRPr kern="1200">
                <a:solidFill>
                  <a:schemeClr val="tx1"/>
                </a:solidFill>
                <a:latin typeface="Arial" charset="0"/>
                <a:ea typeface="ＭＳ Ｐゴシック" pitchFamily="34" charset="-128"/>
                <a:cs typeface="+mn-cs"/>
              </a:defRPr>
            </a:lvl8pPr>
            <a:lvl9pPr marL="3657161" algn="l" defTabSz="91429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mtClean="0"/>
              <a:pPr>
                <a:defRPr/>
              </a:pPr>
              <a:t>16</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24582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17</a:t>
            </a:fld>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6" y="0"/>
            <a:ext cx="9082668" cy="6858000"/>
          </a:xfrm>
          <a:prstGeom prst="rect">
            <a:avLst/>
          </a:prstGeom>
        </p:spPr>
      </p:pic>
    </p:spTree>
    <p:extLst>
      <p:ext uri="{BB962C8B-B14F-4D97-AF65-F5344CB8AC3E}">
        <p14:creationId xmlns:p14="http://schemas.microsoft.com/office/powerpoint/2010/main" val="7637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18</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 y="0"/>
            <a:ext cx="9130078" cy="6858000"/>
          </a:xfrm>
          <a:prstGeom prst="rect">
            <a:avLst/>
          </a:prstGeom>
        </p:spPr>
      </p:pic>
    </p:spTree>
    <p:extLst>
      <p:ext uri="{BB962C8B-B14F-4D97-AF65-F5344CB8AC3E}">
        <p14:creationId xmlns:p14="http://schemas.microsoft.com/office/powerpoint/2010/main" val="304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19</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03"/>
            <a:ext cx="9144000" cy="6834994"/>
          </a:xfrm>
          <a:prstGeom prst="rect">
            <a:avLst/>
          </a:prstGeom>
        </p:spPr>
      </p:pic>
    </p:spTree>
    <p:extLst>
      <p:ext uri="{BB962C8B-B14F-4D97-AF65-F5344CB8AC3E}">
        <p14:creationId xmlns:p14="http://schemas.microsoft.com/office/powerpoint/2010/main" val="230596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2</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6853"/>
            <a:ext cx="9144000" cy="2724294"/>
          </a:xfrm>
          <a:prstGeom prst="rect">
            <a:avLst/>
          </a:prstGeom>
        </p:spPr>
      </p:pic>
    </p:spTree>
    <p:extLst>
      <p:ext uri="{BB962C8B-B14F-4D97-AF65-F5344CB8AC3E}">
        <p14:creationId xmlns:p14="http://schemas.microsoft.com/office/powerpoint/2010/main" val="187070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20</a:t>
            </a:fld>
            <a:endParaRPr lang="en-US" dirty="0"/>
          </a:p>
        </p:txBody>
      </p:sp>
      <p:sp>
        <p:nvSpPr>
          <p:cNvPr id="7" name="Title 6"/>
          <p:cNvSpPr>
            <a:spLocks noGrp="1"/>
          </p:cNvSpPr>
          <p:nvPr>
            <p:ph type="title"/>
          </p:nvPr>
        </p:nvSpPr>
        <p:spPr/>
        <p:txBody>
          <a:bodyPr/>
          <a:lstStyle/>
          <a:p>
            <a:endParaRPr lang="en-AU"/>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27"/>
            <a:ext cx="9144000" cy="6828746"/>
          </a:xfrm>
          <a:prstGeom prst="rect">
            <a:avLst/>
          </a:prstGeom>
        </p:spPr>
      </p:pic>
    </p:spTree>
    <p:extLst>
      <p:ext uri="{BB962C8B-B14F-4D97-AF65-F5344CB8AC3E}">
        <p14:creationId xmlns:p14="http://schemas.microsoft.com/office/powerpoint/2010/main" val="30133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21</a:t>
            </a:fld>
            <a:endParaRPr lang="en-US" sz="1000" dirty="0">
              <a:solidFill>
                <a:srgbClr val="FFFFFF"/>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53" t="27951" r="48310" b="47713"/>
          <a:stretch/>
        </p:blipFill>
        <p:spPr bwMode="auto">
          <a:xfrm>
            <a:off x="4543771" y="1793218"/>
            <a:ext cx="3635896" cy="33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427984" y="2862618"/>
            <a:ext cx="1512167" cy="1354798"/>
          </a:xfrm>
          <a:prstGeom prst="ellipse">
            <a:avLst/>
          </a:prstGeom>
          <a:noFill/>
          <a:ln w="38100">
            <a:solidFill>
              <a:srgbClr val="4C2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3" descr="S:\EducationLearningDevelopment\Pedagogy\ProgramManagement\TfEL Admin\TfEL Graphics\Shutterstock\DVD Shutterstock\early childh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40" y="894401"/>
            <a:ext cx="2768290" cy="1845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4649" y="2705461"/>
            <a:ext cx="3309239" cy="461665"/>
          </a:xfrm>
          <a:prstGeom prst="rect">
            <a:avLst/>
          </a:prstGeom>
        </p:spPr>
        <p:txBody>
          <a:bodyPr wrap="none">
            <a:spAutoFit/>
          </a:bodyPr>
          <a:lstStyle/>
          <a:p>
            <a:r>
              <a:rPr lang="en-AU" sz="2400" b="1" dirty="0" smtClean="0">
                <a:solidFill>
                  <a:srgbClr val="7030A0"/>
                </a:solidFill>
                <a:latin typeface="+mj-lt"/>
              </a:rPr>
              <a:t>Halifax Children’s Centre</a:t>
            </a:r>
            <a:endParaRPr lang="en-AU" sz="2400" b="1" dirty="0">
              <a:solidFill>
                <a:srgbClr val="7030A0"/>
              </a:solidFill>
              <a:latin typeface="+mj-lt"/>
            </a:endParaRPr>
          </a:p>
        </p:txBody>
      </p:sp>
      <p:pic>
        <p:nvPicPr>
          <p:cNvPr id="11" name="Picture 2" descr="S:\EducationLearningDevelopment\Pedagogy\ProgramManagement\TfEL Admin\TfEL Graphics\Shutterstock\teenager trying to explain her idea.jpg"/>
          <p:cNvPicPr>
            <a:picLocks noChangeAspect="1" noChangeArrowheads="1"/>
          </p:cNvPicPr>
          <p:nvPr/>
        </p:nvPicPr>
        <p:blipFill rotWithShape="1">
          <a:blip r:embed="rId5">
            <a:extLst>
              <a:ext uri="{28A0092B-C50C-407E-A947-70E740481C1C}">
                <a14:useLocalDpi xmlns:a14="http://schemas.microsoft.com/office/drawing/2010/main" val="0"/>
              </a:ext>
            </a:extLst>
          </a:blip>
          <a:srcRect l="25789" t="25052" r="23685" b="24609"/>
          <a:stretch/>
        </p:blipFill>
        <p:spPr bwMode="auto">
          <a:xfrm>
            <a:off x="470839" y="3290056"/>
            <a:ext cx="2768291" cy="18450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2503" y="5174030"/>
            <a:ext cx="3031214" cy="461665"/>
          </a:xfrm>
          <a:prstGeom prst="rect">
            <a:avLst/>
          </a:prstGeom>
        </p:spPr>
        <p:txBody>
          <a:bodyPr wrap="none">
            <a:spAutoFit/>
          </a:bodyPr>
          <a:lstStyle/>
          <a:p>
            <a:r>
              <a:rPr lang="en-AU" sz="2400" b="1" dirty="0" smtClean="0">
                <a:solidFill>
                  <a:srgbClr val="7030A0"/>
                </a:solidFill>
                <a:latin typeface="+mn-lt"/>
              </a:rPr>
              <a:t>Mt Barker High School</a:t>
            </a:r>
            <a:endParaRPr lang="en-AU" sz="2400" b="1" dirty="0">
              <a:solidFill>
                <a:srgbClr val="7030A0"/>
              </a:solidFill>
              <a:latin typeface="+mn-lt"/>
            </a:endParaRPr>
          </a:p>
        </p:txBody>
      </p:sp>
      <p:sp>
        <p:nvSpPr>
          <p:cNvPr id="13" name="Rectangle 12"/>
          <p:cNvSpPr/>
          <p:nvPr/>
        </p:nvSpPr>
        <p:spPr>
          <a:xfrm>
            <a:off x="3563888" y="5620832"/>
            <a:ext cx="4572000" cy="369332"/>
          </a:xfrm>
          <a:prstGeom prst="rect">
            <a:avLst/>
          </a:prstGeom>
        </p:spPr>
        <p:txBody>
          <a:bodyPr>
            <a:spAutoFit/>
          </a:bodyPr>
          <a:lstStyle/>
          <a:p>
            <a:r>
              <a:rPr lang="en-AU" u="sng" dirty="0"/>
              <a:t>https://</a:t>
            </a:r>
            <a:r>
              <a:rPr lang="en-AU" u="sng" dirty="0" smtClean="0"/>
              <a:t>vimeo.com/87437307  </a:t>
            </a:r>
            <a:endParaRPr lang="en-AU" dirty="0"/>
          </a:p>
        </p:txBody>
      </p:sp>
      <p:pic>
        <p:nvPicPr>
          <p:cNvPr id="14" name="Picture 2" descr="C:\Users\DimitriadisM\AppData\Local\Microsoft\Windows\Temporary Internet Files\Content.IE5\JF4X1R3M\PngMedium-arrow-pointing-right-circular-button-1602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28" y="63270"/>
            <a:ext cx="517334" cy="51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18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3" y="0"/>
            <a:ext cx="9192165" cy="6858000"/>
          </a:xfrm>
          <a:prstGeom prst="rect">
            <a:avLst/>
          </a:prstGeom>
        </p:spPr>
      </p:pic>
    </p:spTree>
    <p:extLst>
      <p:ext uri="{BB962C8B-B14F-4D97-AF65-F5344CB8AC3E}">
        <p14:creationId xmlns:p14="http://schemas.microsoft.com/office/powerpoint/2010/main" val="73146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3" y="0"/>
            <a:ext cx="9173545" cy="6858000"/>
          </a:xfrm>
          <a:prstGeom prst="rect">
            <a:avLst/>
          </a:prstGeom>
        </p:spPr>
      </p:pic>
    </p:spTree>
    <p:extLst>
      <p:ext uri="{BB962C8B-B14F-4D97-AF65-F5344CB8AC3E}">
        <p14:creationId xmlns:p14="http://schemas.microsoft.com/office/powerpoint/2010/main" val="73146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24</a:t>
            </a:fld>
            <a:endParaRPr lang="en-US" sz="1000" dirty="0">
              <a:solidFill>
                <a:srgbClr val="FFFFFF"/>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52"/>
            <a:ext cx="9144000" cy="6809896"/>
          </a:xfrm>
          <a:prstGeom prst="rect">
            <a:avLst/>
          </a:prstGeom>
        </p:spPr>
      </p:pic>
    </p:spTree>
    <p:extLst>
      <p:ext uri="{BB962C8B-B14F-4D97-AF65-F5344CB8AC3E}">
        <p14:creationId xmlns:p14="http://schemas.microsoft.com/office/powerpoint/2010/main" val="1111392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6"/>
            <a:ext cx="9144000" cy="6866332"/>
          </a:xfrm>
          <a:prstGeom prst="rect">
            <a:avLst/>
          </a:prstGeom>
        </p:spPr>
      </p:pic>
    </p:spTree>
    <p:extLst>
      <p:ext uri="{BB962C8B-B14F-4D97-AF65-F5344CB8AC3E}">
        <p14:creationId xmlns:p14="http://schemas.microsoft.com/office/powerpoint/2010/main" val="410088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26</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52"/>
            <a:ext cx="9144000" cy="6809896"/>
          </a:xfrm>
          <a:prstGeom prst="rect">
            <a:avLst/>
          </a:prstGeom>
        </p:spPr>
      </p:pic>
    </p:spTree>
    <p:extLst>
      <p:ext uri="{BB962C8B-B14F-4D97-AF65-F5344CB8AC3E}">
        <p14:creationId xmlns:p14="http://schemas.microsoft.com/office/powerpoint/2010/main" val="16523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27</a:t>
            </a:fld>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 y="0"/>
            <a:ext cx="9138431" cy="6858000"/>
          </a:xfrm>
          <a:prstGeom prst="rect">
            <a:avLst/>
          </a:prstGeom>
        </p:spPr>
      </p:pic>
    </p:spTree>
    <p:extLst>
      <p:ext uri="{BB962C8B-B14F-4D97-AF65-F5344CB8AC3E}">
        <p14:creationId xmlns:p14="http://schemas.microsoft.com/office/powerpoint/2010/main" val="207255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28</a:t>
            </a:fld>
            <a:endParaRPr lang="en-US" dirty="0"/>
          </a:p>
        </p:txBody>
      </p:sp>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972"/>
          <a:stretch/>
        </p:blipFill>
        <p:spPr>
          <a:xfrm>
            <a:off x="9721" y="66674"/>
            <a:ext cx="9124557" cy="6791325"/>
          </a:xfrm>
          <a:prstGeom prst="rect">
            <a:avLst/>
          </a:prstGeom>
        </p:spPr>
      </p:pic>
    </p:spTree>
    <p:extLst>
      <p:ext uri="{BB962C8B-B14F-4D97-AF65-F5344CB8AC3E}">
        <p14:creationId xmlns:p14="http://schemas.microsoft.com/office/powerpoint/2010/main" val="416722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29</a:t>
            </a:fld>
            <a:endParaRPr lang="en-US" dirty="0"/>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9"/>
            <a:ext cx="9144000" cy="6847562"/>
          </a:xfrm>
          <a:prstGeom prst="rect">
            <a:avLst/>
          </a:prstGeom>
        </p:spPr>
      </p:pic>
    </p:spTree>
    <p:extLst>
      <p:ext uri="{BB962C8B-B14F-4D97-AF65-F5344CB8AC3E}">
        <p14:creationId xmlns:p14="http://schemas.microsoft.com/office/powerpoint/2010/main" val="45665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755576" y="6237312"/>
            <a:ext cx="360040" cy="216024"/>
          </a:xfrm>
        </p:spPr>
        <p:txBody>
          <a:bodyPr/>
          <a:lstStyle/>
          <a:p>
            <a:pPr>
              <a:defRPr/>
            </a:pPr>
            <a:fld id="{B5583447-712C-46AC-897D-27DF789B1885}" type="slidenum">
              <a:rPr lang="en-US" smtClean="0"/>
              <a:pPr>
                <a:defRPr/>
              </a:pPr>
              <a:t>3</a:t>
            </a:fld>
            <a:endParaRPr lang="en-US" dirty="0"/>
          </a:p>
        </p:txBody>
      </p:sp>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972"/>
          <a:stretch/>
        </p:blipFill>
        <p:spPr>
          <a:xfrm>
            <a:off x="13837" y="66674"/>
            <a:ext cx="9116325" cy="6791325"/>
          </a:xfrm>
          <a:prstGeom prst="rect">
            <a:avLst/>
          </a:prstGeom>
        </p:spPr>
      </p:pic>
    </p:spTree>
    <p:extLst>
      <p:ext uri="{BB962C8B-B14F-4D97-AF65-F5344CB8AC3E}">
        <p14:creationId xmlns:p14="http://schemas.microsoft.com/office/powerpoint/2010/main" val="127170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30</a:t>
            </a:fld>
            <a:endParaRPr lang="en-US" sz="1000" dirty="0">
              <a:solidFill>
                <a:srgbClr val="FFFFFF"/>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07"/>
            <a:ext cx="9144000" cy="6821586"/>
          </a:xfrm>
          <a:prstGeom prst="rect">
            <a:avLst/>
          </a:prstGeom>
        </p:spPr>
      </p:pic>
    </p:spTree>
    <p:extLst>
      <p:ext uri="{BB962C8B-B14F-4D97-AF65-F5344CB8AC3E}">
        <p14:creationId xmlns:p14="http://schemas.microsoft.com/office/powerpoint/2010/main" val="2279022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4</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
            <a:ext cx="9144000" cy="6847524"/>
          </a:xfrm>
          <a:prstGeom prst="rect">
            <a:avLst/>
          </a:prstGeom>
        </p:spPr>
      </p:pic>
    </p:spTree>
    <p:extLst>
      <p:ext uri="{BB962C8B-B14F-4D97-AF65-F5344CB8AC3E}">
        <p14:creationId xmlns:p14="http://schemas.microsoft.com/office/powerpoint/2010/main" val="18990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B5583447-712C-46AC-897D-27DF789B1885}" type="slidenum">
              <a:rPr lang="en-US" smtClean="0"/>
              <a:pPr>
                <a:defRPr/>
              </a:pPr>
              <a:t>5</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9"/>
            <a:ext cx="9144000" cy="6845462"/>
          </a:xfrm>
          <a:prstGeom prst="rect">
            <a:avLst/>
          </a:prstGeom>
        </p:spPr>
      </p:pic>
    </p:spTree>
    <p:extLst>
      <p:ext uri="{BB962C8B-B14F-4D97-AF65-F5344CB8AC3E}">
        <p14:creationId xmlns:p14="http://schemas.microsoft.com/office/powerpoint/2010/main" val="184206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B5583447-712C-46AC-897D-27DF789B1885}" type="slidenum">
              <a:rPr lang="en-US" smtClean="0"/>
              <a:pPr>
                <a:defRPr/>
              </a:pPr>
              <a:t>6</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47"/>
            <a:ext cx="9144000" cy="6824505"/>
          </a:xfrm>
          <a:prstGeom prst="rect">
            <a:avLst/>
          </a:prstGeom>
        </p:spPr>
      </p:pic>
    </p:spTree>
    <p:extLst>
      <p:ext uri="{BB962C8B-B14F-4D97-AF65-F5344CB8AC3E}">
        <p14:creationId xmlns:p14="http://schemas.microsoft.com/office/powerpoint/2010/main" val="75424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7</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 y="0"/>
            <a:ext cx="9141212" cy="6858000"/>
          </a:xfrm>
          <a:prstGeom prst="rect">
            <a:avLst/>
          </a:prstGeom>
        </p:spPr>
      </p:pic>
    </p:spTree>
    <p:extLst>
      <p:ext uri="{BB962C8B-B14F-4D97-AF65-F5344CB8AC3E}">
        <p14:creationId xmlns:p14="http://schemas.microsoft.com/office/powerpoint/2010/main" val="32563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8</a:t>
            </a:fld>
            <a:endParaRPr lang="en-US" sz="1000" dirty="0">
              <a:solidFill>
                <a:srgbClr val="FFFFFF"/>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9"/>
            <a:ext cx="9144000" cy="6847562"/>
          </a:xfrm>
          <a:prstGeom prst="rect">
            <a:avLst/>
          </a:prstGeom>
        </p:spPr>
      </p:pic>
    </p:spTree>
    <p:extLst>
      <p:ext uri="{BB962C8B-B14F-4D97-AF65-F5344CB8AC3E}">
        <p14:creationId xmlns:p14="http://schemas.microsoft.com/office/powerpoint/2010/main" val="1669159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733575"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9</a:t>
            </a:fld>
            <a:endParaRPr lang="en-US" sz="1000" dirty="0">
              <a:solidFill>
                <a:srgbClr val="FFFFFF"/>
              </a:solidFill>
            </a:endParaRPr>
          </a:p>
        </p:txBody>
      </p:sp>
      <p:sp>
        <p:nvSpPr>
          <p:cNvPr id="7" name="Title 6"/>
          <p:cNvSpPr>
            <a:spLocks noGrp="1"/>
          </p:cNvSpPr>
          <p:nvPr>
            <p:ph type="title"/>
          </p:nvPr>
        </p:nvSpPr>
        <p:spPr/>
        <p:txBody>
          <a:bodyPr/>
          <a:lstStyle/>
          <a:p>
            <a:endParaRPr lang="en-AU"/>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57"/>
            <a:ext cx="9144000" cy="6816285"/>
          </a:xfrm>
          <a:prstGeom prst="rect">
            <a:avLst/>
          </a:prstGeom>
        </p:spPr>
      </p:pic>
    </p:spTree>
    <p:extLst>
      <p:ext uri="{BB962C8B-B14F-4D97-AF65-F5344CB8AC3E}">
        <p14:creationId xmlns:p14="http://schemas.microsoft.com/office/powerpoint/2010/main" val="415985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T_Program lead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_Module lead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T_Workshop lead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T_Module one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T_Standard grey">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T_Standard whit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T_Standard half grey">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T_Standard grey">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24563</TotalTime>
  <Words>4188</Words>
  <Application>Microsoft Office PowerPoint</Application>
  <PresentationFormat>On-screen Show (4:3)</PresentationFormat>
  <Paragraphs>442</Paragraphs>
  <Slides>30</Slides>
  <Notes>29</Notes>
  <HiddenSlides>0</HiddenSlides>
  <MMClips>0</MMClips>
  <ScaleCrop>false</ScaleCrop>
  <HeadingPairs>
    <vt:vector size="4" baseType="variant">
      <vt:variant>
        <vt:lpstr>Theme</vt:lpstr>
      </vt:variant>
      <vt:variant>
        <vt:i4>12</vt:i4>
      </vt:variant>
      <vt:variant>
        <vt:lpstr>Slide Titles</vt:lpstr>
      </vt:variant>
      <vt:variant>
        <vt:i4>30</vt:i4>
      </vt:variant>
    </vt:vector>
  </HeadingPairs>
  <TitlesOfParts>
    <vt:vector size="42" baseType="lpstr">
      <vt:lpstr>TT_Program lead screen</vt:lpstr>
      <vt:lpstr>TT_Module lead screen</vt:lpstr>
      <vt:lpstr>TT_Workshop lead screen</vt:lpstr>
      <vt:lpstr>TT_Module one screen</vt:lpstr>
      <vt:lpstr>TT_Standard grey</vt:lpstr>
      <vt:lpstr>TT_Standard white</vt:lpstr>
      <vt:lpstr>TT_Standard half grey</vt:lpstr>
      <vt:lpstr>1_TT_Standard grey</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Bringing it to Life(BitL)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Jassa Amir-Lang</dc:creator>
  <cp:lastModifiedBy>Mandi Dimitriadis</cp:lastModifiedBy>
  <cp:revision>3058</cp:revision>
  <cp:lastPrinted>2015-05-15T07:10:02Z</cp:lastPrinted>
  <dcterms:created xsi:type="dcterms:W3CDTF">2011-11-17T01:35:14Z</dcterms:created>
  <dcterms:modified xsi:type="dcterms:W3CDTF">2015-07-31T00:36:38Z</dcterms:modified>
</cp:coreProperties>
</file>