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1"/>
    <p:sldMasterId id="2147483714" r:id="rId2"/>
    <p:sldMasterId id="2147483695" r:id="rId3"/>
    <p:sldMasterId id="2147483697" r:id="rId4"/>
    <p:sldMasterId id="2147483689" r:id="rId5"/>
    <p:sldMasterId id="2147483710" r:id="rId6"/>
    <p:sldMasterId id="2147483706" r:id="rId7"/>
  </p:sldMasterIdLst>
  <p:notesMasterIdLst>
    <p:notesMasterId r:id="rId56"/>
  </p:notesMasterIdLst>
  <p:handoutMasterIdLst>
    <p:handoutMasterId r:id="rId57"/>
  </p:handoutMasterIdLst>
  <p:sldIdLst>
    <p:sldId id="419" r:id="rId8"/>
    <p:sldId id="496" r:id="rId9"/>
    <p:sldId id="414" r:id="rId10"/>
    <p:sldId id="430" r:id="rId11"/>
    <p:sldId id="447" r:id="rId12"/>
    <p:sldId id="542" r:id="rId13"/>
    <p:sldId id="489" r:id="rId14"/>
    <p:sldId id="490" r:id="rId15"/>
    <p:sldId id="491" r:id="rId16"/>
    <p:sldId id="492" r:id="rId17"/>
    <p:sldId id="557" r:id="rId18"/>
    <p:sldId id="478" r:id="rId19"/>
    <p:sldId id="457" r:id="rId20"/>
    <p:sldId id="479" r:id="rId21"/>
    <p:sldId id="452" r:id="rId22"/>
    <p:sldId id="461" r:id="rId23"/>
    <p:sldId id="462" r:id="rId24"/>
    <p:sldId id="463" r:id="rId25"/>
    <p:sldId id="495" r:id="rId26"/>
    <p:sldId id="486" r:id="rId27"/>
    <p:sldId id="464" r:id="rId28"/>
    <p:sldId id="469" r:id="rId29"/>
    <p:sldId id="390" r:id="rId30"/>
    <p:sldId id="471" r:id="rId31"/>
    <p:sldId id="465" r:id="rId32"/>
    <p:sldId id="551" r:id="rId33"/>
    <p:sldId id="487" r:id="rId34"/>
    <p:sldId id="555" r:id="rId35"/>
    <p:sldId id="554" r:id="rId36"/>
    <p:sldId id="466" r:id="rId37"/>
    <p:sldId id="468" r:id="rId38"/>
    <p:sldId id="543" r:id="rId39"/>
    <p:sldId id="548" r:id="rId40"/>
    <p:sldId id="558" r:id="rId41"/>
    <p:sldId id="517" r:id="rId42"/>
    <p:sldId id="556" r:id="rId43"/>
    <p:sldId id="518" r:id="rId44"/>
    <p:sldId id="520" r:id="rId45"/>
    <p:sldId id="522" r:id="rId46"/>
    <p:sldId id="540" r:id="rId47"/>
    <p:sldId id="559" r:id="rId48"/>
    <p:sldId id="560" r:id="rId49"/>
    <p:sldId id="524" r:id="rId50"/>
    <p:sldId id="531" r:id="rId51"/>
    <p:sldId id="530" r:id="rId52"/>
    <p:sldId id="525" r:id="rId53"/>
    <p:sldId id="536" r:id="rId54"/>
    <p:sldId id="547" r:id="rId55"/>
  </p:sldIdLst>
  <p:sldSz cx="9144000" cy="6858000" type="screen4x3"/>
  <p:notesSz cx="6805613" cy="9939338"/>
  <p:defaultTextStyle>
    <a:defPPr>
      <a:defRPr lang="en-AU"/>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145"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29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435"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581"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5726" algn="l" defTabSz="914290" rtl="0" eaLnBrk="1" latinLnBrk="0" hangingPunct="1">
      <a:defRPr kern="1200">
        <a:solidFill>
          <a:schemeClr val="tx1"/>
        </a:solidFill>
        <a:latin typeface="Arial" charset="0"/>
        <a:ea typeface="ＭＳ Ｐゴシック" pitchFamily="34" charset="-128"/>
        <a:cs typeface="+mn-cs"/>
      </a:defRPr>
    </a:lvl6pPr>
    <a:lvl7pPr marL="2742871" algn="l" defTabSz="914290" rtl="0" eaLnBrk="1" latinLnBrk="0" hangingPunct="1">
      <a:defRPr kern="1200">
        <a:solidFill>
          <a:schemeClr val="tx1"/>
        </a:solidFill>
        <a:latin typeface="Arial" charset="0"/>
        <a:ea typeface="ＭＳ Ｐゴシック" pitchFamily="34" charset="-128"/>
        <a:cs typeface="+mn-cs"/>
      </a:defRPr>
    </a:lvl7pPr>
    <a:lvl8pPr marL="3200016" algn="l" defTabSz="914290" rtl="0" eaLnBrk="1" latinLnBrk="0" hangingPunct="1">
      <a:defRPr kern="1200">
        <a:solidFill>
          <a:schemeClr val="tx1"/>
        </a:solidFill>
        <a:latin typeface="Arial" charset="0"/>
        <a:ea typeface="ＭＳ Ｐゴシック" pitchFamily="34" charset="-128"/>
        <a:cs typeface="+mn-cs"/>
      </a:defRPr>
    </a:lvl8pPr>
    <a:lvl9pPr marL="3657161" algn="l" defTabSz="91429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Default Section" id="{616731F3-6FF3-F346-9FC6-3934DEAE6339}">
          <p14:sldIdLst>
            <p14:sldId id="419"/>
            <p14:sldId id="496"/>
            <p14:sldId id="414"/>
            <p14:sldId id="430"/>
            <p14:sldId id="447"/>
            <p14:sldId id="542"/>
            <p14:sldId id="489"/>
            <p14:sldId id="490"/>
            <p14:sldId id="491"/>
            <p14:sldId id="492"/>
            <p14:sldId id="557"/>
            <p14:sldId id="478"/>
            <p14:sldId id="457"/>
            <p14:sldId id="479"/>
            <p14:sldId id="452"/>
            <p14:sldId id="461"/>
            <p14:sldId id="462"/>
            <p14:sldId id="463"/>
            <p14:sldId id="495"/>
            <p14:sldId id="486"/>
            <p14:sldId id="464"/>
            <p14:sldId id="469"/>
            <p14:sldId id="390"/>
            <p14:sldId id="471"/>
            <p14:sldId id="465"/>
            <p14:sldId id="551"/>
            <p14:sldId id="487"/>
            <p14:sldId id="555"/>
            <p14:sldId id="554"/>
            <p14:sldId id="466"/>
            <p14:sldId id="468"/>
            <p14:sldId id="543"/>
            <p14:sldId id="548"/>
            <p14:sldId id="558"/>
            <p14:sldId id="517"/>
            <p14:sldId id="556"/>
            <p14:sldId id="518"/>
            <p14:sldId id="520"/>
            <p14:sldId id="522"/>
            <p14:sldId id="540"/>
            <p14:sldId id="559"/>
            <p14:sldId id="560"/>
            <p14:sldId id="524"/>
            <p14:sldId id="531"/>
            <p14:sldId id="530"/>
            <p14:sldId id="525"/>
            <p14:sldId id="536"/>
            <p14:sldId id="54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il Peters" initials="G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4F2EA2"/>
    <a:srgbClr val="594779"/>
    <a:srgbClr val="542BA5"/>
    <a:srgbClr val="6E5896"/>
    <a:srgbClr val="5B487C"/>
    <a:srgbClr val="836CAC"/>
    <a:srgbClr val="917EB4"/>
    <a:srgbClr val="9683B7"/>
    <a:srgbClr val="9A88BA"/>
    <a:srgbClr val="796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7" autoAdjust="0"/>
    <p:restoredTop sz="54335" autoAdjust="0"/>
  </p:normalViewPr>
  <p:slideViewPr>
    <p:cSldViewPr>
      <p:cViewPr>
        <p:scale>
          <a:sx n="60" d="100"/>
          <a:sy n="60" d="100"/>
        </p:scale>
        <p:origin x="-27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2184"/>
    </p:cViewPr>
  </p:sorterViewPr>
  <p:notesViewPr>
    <p:cSldViewPr>
      <p:cViewPr varScale="1">
        <p:scale>
          <a:sx n="79" d="100"/>
          <a:sy n="79" d="100"/>
        </p:scale>
        <p:origin x="-3786" y="-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3" y="1"/>
            <a:ext cx="2949840" cy="497444"/>
          </a:xfrm>
          <a:prstGeom prst="rect">
            <a:avLst/>
          </a:prstGeom>
          <a:noFill/>
          <a:ln w="9525">
            <a:noFill/>
            <a:miter lim="800000"/>
            <a:headEnd/>
            <a:tailEnd/>
          </a:ln>
          <a:effectLst/>
        </p:spPr>
        <p:txBody>
          <a:bodyPr vert="horz" wrap="square" lIns="91523" tIns="45763" rIns="91523" bIns="45763" numCol="1" anchor="t" anchorCtr="0" compatLnSpc="1">
            <a:prstTxWarp prst="textNoShape">
              <a:avLst/>
            </a:prstTxWarp>
          </a:bodyPr>
          <a:lstStyle>
            <a:lvl1pPr defTabSz="457616" eaLnBrk="0" hangingPunct="0">
              <a:defRPr sz="1200"/>
            </a:lvl1pPr>
          </a:lstStyle>
          <a:p>
            <a:pPr>
              <a:defRPr/>
            </a:pPr>
            <a:endParaRPr lang="en-US"/>
          </a:p>
        </p:txBody>
      </p:sp>
      <p:sp>
        <p:nvSpPr>
          <p:cNvPr id="200707" name="Rectangle 3"/>
          <p:cNvSpPr>
            <a:spLocks noGrp="1" noChangeArrowheads="1"/>
          </p:cNvSpPr>
          <p:nvPr>
            <p:ph type="dt" sz="quarter" idx="1"/>
          </p:nvPr>
        </p:nvSpPr>
        <p:spPr bwMode="auto">
          <a:xfrm>
            <a:off x="3854186" y="1"/>
            <a:ext cx="2949840" cy="497444"/>
          </a:xfrm>
          <a:prstGeom prst="rect">
            <a:avLst/>
          </a:prstGeom>
          <a:noFill/>
          <a:ln w="9525">
            <a:noFill/>
            <a:miter lim="800000"/>
            <a:headEnd/>
            <a:tailEnd/>
          </a:ln>
          <a:effectLst/>
        </p:spPr>
        <p:txBody>
          <a:bodyPr vert="horz" wrap="square" lIns="91523" tIns="45763" rIns="91523" bIns="45763" numCol="1" anchor="t" anchorCtr="0" compatLnSpc="1">
            <a:prstTxWarp prst="textNoShape">
              <a:avLst/>
            </a:prstTxWarp>
          </a:bodyPr>
          <a:lstStyle>
            <a:lvl1pPr algn="r" defTabSz="457616" eaLnBrk="0" hangingPunct="0">
              <a:defRPr sz="1200"/>
            </a:lvl1pPr>
          </a:lstStyle>
          <a:p>
            <a:pPr>
              <a:defRPr/>
            </a:pPr>
            <a:fld id="{4D1163F4-D97E-47AD-AD34-1AF4B66EDE1A}" type="datetime1">
              <a:rPr lang="en-AU"/>
              <a:pPr>
                <a:defRPr/>
              </a:pPr>
              <a:t>22/09/2016</a:t>
            </a:fld>
            <a:endParaRPr lang="en-AU"/>
          </a:p>
        </p:txBody>
      </p:sp>
      <p:sp>
        <p:nvSpPr>
          <p:cNvPr id="200708" name="Rectangle 4"/>
          <p:cNvSpPr>
            <a:spLocks noGrp="1" noChangeArrowheads="1"/>
          </p:cNvSpPr>
          <p:nvPr>
            <p:ph type="ftr" sz="quarter" idx="2"/>
          </p:nvPr>
        </p:nvSpPr>
        <p:spPr bwMode="auto">
          <a:xfrm>
            <a:off x="3" y="9440306"/>
            <a:ext cx="2949840" cy="497444"/>
          </a:xfrm>
          <a:prstGeom prst="rect">
            <a:avLst/>
          </a:prstGeom>
          <a:noFill/>
          <a:ln w="9525">
            <a:noFill/>
            <a:miter lim="800000"/>
            <a:headEnd/>
            <a:tailEnd/>
          </a:ln>
          <a:effectLst/>
        </p:spPr>
        <p:txBody>
          <a:bodyPr vert="horz" wrap="square" lIns="91523" tIns="45763" rIns="91523" bIns="45763" numCol="1" anchor="b" anchorCtr="0" compatLnSpc="1">
            <a:prstTxWarp prst="textNoShape">
              <a:avLst/>
            </a:prstTxWarp>
          </a:bodyPr>
          <a:lstStyle>
            <a:lvl1pPr defTabSz="457616" eaLnBrk="0" hangingPunct="0">
              <a:defRPr sz="1200"/>
            </a:lvl1pPr>
          </a:lstStyle>
          <a:p>
            <a:pPr>
              <a:defRPr/>
            </a:pPr>
            <a:endParaRPr lang="en-US"/>
          </a:p>
        </p:txBody>
      </p:sp>
      <p:sp>
        <p:nvSpPr>
          <p:cNvPr id="200709" name="Rectangle 5"/>
          <p:cNvSpPr>
            <a:spLocks noGrp="1" noChangeArrowheads="1"/>
          </p:cNvSpPr>
          <p:nvPr>
            <p:ph type="sldNum" sz="quarter" idx="3"/>
          </p:nvPr>
        </p:nvSpPr>
        <p:spPr bwMode="auto">
          <a:xfrm>
            <a:off x="3854186" y="9440306"/>
            <a:ext cx="2949840" cy="497444"/>
          </a:xfrm>
          <a:prstGeom prst="rect">
            <a:avLst/>
          </a:prstGeom>
          <a:noFill/>
          <a:ln w="9525">
            <a:noFill/>
            <a:miter lim="800000"/>
            <a:headEnd/>
            <a:tailEnd/>
          </a:ln>
          <a:effectLst/>
        </p:spPr>
        <p:txBody>
          <a:bodyPr vert="horz" wrap="square" lIns="91523" tIns="45763" rIns="91523" bIns="45763" numCol="1" anchor="b" anchorCtr="0" compatLnSpc="1">
            <a:prstTxWarp prst="textNoShape">
              <a:avLst/>
            </a:prstTxWarp>
          </a:bodyPr>
          <a:lstStyle>
            <a:lvl1pPr algn="r" defTabSz="457616" eaLnBrk="0" hangingPunct="0">
              <a:defRPr sz="1200"/>
            </a:lvl1pPr>
          </a:lstStyle>
          <a:p>
            <a:pPr>
              <a:defRPr/>
            </a:pPr>
            <a:fld id="{2D2444A8-804C-49B8-979B-39C1689254F2}" type="slidenum">
              <a:rPr lang="en-AU"/>
              <a:pPr>
                <a:defRPr/>
              </a:pPr>
              <a:t>‹#›</a:t>
            </a:fld>
            <a:endParaRPr lang="en-AU"/>
          </a:p>
        </p:txBody>
      </p:sp>
    </p:spTree>
    <p:extLst>
      <p:ext uri="{BB962C8B-B14F-4D97-AF65-F5344CB8AC3E}">
        <p14:creationId xmlns:p14="http://schemas.microsoft.com/office/powerpoint/2010/main" val="2085117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3" y="1"/>
            <a:ext cx="2949840" cy="497444"/>
          </a:xfrm>
          <a:prstGeom prst="rect">
            <a:avLst/>
          </a:prstGeom>
          <a:noFill/>
          <a:ln w="9525">
            <a:noFill/>
            <a:miter lim="800000"/>
            <a:headEnd/>
            <a:tailEnd/>
          </a:ln>
          <a:effectLst/>
        </p:spPr>
        <p:txBody>
          <a:bodyPr vert="horz" wrap="square" lIns="91523" tIns="45763" rIns="91523" bIns="45763" numCol="1" anchor="t" anchorCtr="0" compatLnSpc="1">
            <a:prstTxWarp prst="textNoShape">
              <a:avLst/>
            </a:prstTxWarp>
          </a:bodyPr>
          <a:lstStyle>
            <a:lvl1pPr defTabSz="457616" eaLnBrk="0" hangingPunct="0">
              <a:defRPr sz="1200"/>
            </a:lvl1pPr>
          </a:lstStyle>
          <a:p>
            <a:pPr>
              <a:defRPr/>
            </a:pPr>
            <a:endParaRPr lang="en-US"/>
          </a:p>
        </p:txBody>
      </p:sp>
      <p:sp>
        <p:nvSpPr>
          <p:cNvPr id="175107" name="Rectangle 3"/>
          <p:cNvSpPr>
            <a:spLocks noGrp="1" noChangeArrowheads="1"/>
          </p:cNvSpPr>
          <p:nvPr>
            <p:ph type="dt" idx="1"/>
          </p:nvPr>
        </p:nvSpPr>
        <p:spPr bwMode="auto">
          <a:xfrm>
            <a:off x="3854186" y="1"/>
            <a:ext cx="2949840" cy="497444"/>
          </a:xfrm>
          <a:prstGeom prst="rect">
            <a:avLst/>
          </a:prstGeom>
          <a:noFill/>
          <a:ln w="9525">
            <a:noFill/>
            <a:miter lim="800000"/>
            <a:headEnd/>
            <a:tailEnd/>
          </a:ln>
          <a:effectLst/>
        </p:spPr>
        <p:txBody>
          <a:bodyPr vert="horz" wrap="square" lIns="91523" tIns="45763" rIns="91523" bIns="45763" numCol="1" anchor="t" anchorCtr="0" compatLnSpc="1">
            <a:prstTxWarp prst="textNoShape">
              <a:avLst/>
            </a:prstTxWarp>
          </a:bodyPr>
          <a:lstStyle>
            <a:lvl1pPr algn="r" defTabSz="457616" eaLnBrk="0" hangingPunct="0">
              <a:defRPr sz="1200"/>
            </a:lvl1pPr>
          </a:lstStyle>
          <a:p>
            <a:pPr>
              <a:defRPr/>
            </a:pPr>
            <a:fld id="{0C153FE8-D61A-418B-84A8-012BD13EE934}" type="datetime1">
              <a:rPr lang="en-AU"/>
              <a:pPr>
                <a:defRPr/>
              </a:pPr>
              <a:t>22/09/2016</a:t>
            </a:fld>
            <a:endParaRPr lang="en-AU"/>
          </a:p>
        </p:txBody>
      </p:sp>
      <p:sp>
        <p:nvSpPr>
          <p:cNvPr id="176132" name="Rectangle 4"/>
          <p:cNvSpPr>
            <a:spLocks noGrp="1" noRot="1" noChangeAspect="1" noChangeArrowheads="1" noTextEdit="1"/>
          </p:cNvSpPr>
          <p:nvPr>
            <p:ph type="sldImg" idx="2"/>
          </p:nvPr>
        </p:nvSpPr>
        <p:spPr bwMode="auto">
          <a:xfrm>
            <a:off x="917575" y="744538"/>
            <a:ext cx="4970463"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9" name="Rectangle 5"/>
          <p:cNvSpPr>
            <a:spLocks noGrp="1" noChangeArrowheads="1"/>
          </p:cNvSpPr>
          <p:nvPr>
            <p:ph type="body" sz="quarter" idx="3"/>
          </p:nvPr>
        </p:nvSpPr>
        <p:spPr bwMode="auto">
          <a:xfrm>
            <a:off x="680246" y="4721747"/>
            <a:ext cx="5445127" cy="4472225"/>
          </a:xfrm>
          <a:prstGeom prst="rect">
            <a:avLst/>
          </a:prstGeom>
          <a:noFill/>
          <a:ln w="9525">
            <a:noFill/>
            <a:miter lim="800000"/>
            <a:headEnd/>
            <a:tailEnd/>
          </a:ln>
          <a:effectLst/>
        </p:spPr>
        <p:txBody>
          <a:bodyPr vert="horz" wrap="square" lIns="91523" tIns="45763" rIns="91523" bIns="45763"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175110" name="Rectangle 6"/>
          <p:cNvSpPr>
            <a:spLocks noGrp="1" noChangeArrowheads="1"/>
          </p:cNvSpPr>
          <p:nvPr>
            <p:ph type="ftr" sz="quarter" idx="4"/>
          </p:nvPr>
        </p:nvSpPr>
        <p:spPr bwMode="auto">
          <a:xfrm>
            <a:off x="3" y="9440306"/>
            <a:ext cx="2949840" cy="497444"/>
          </a:xfrm>
          <a:prstGeom prst="rect">
            <a:avLst/>
          </a:prstGeom>
          <a:noFill/>
          <a:ln w="9525">
            <a:noFill/>
            <a:miter lim="800000"/>
            <a:headEnd/>
            <a:tailEnd/>
          </a:ln>
          <a:effectLst/>
        </p:spPr>
        <p:txBody>
          <a:bodyPr vert="horz" wrap="square" lIns="91523" tIns="45763" rIns="91523" bIns="45763" numCol="1" anchor="b" anchorCtr="0" compatLnSpc="1">
            <a:prstTxWarp prst="textNoShape">
              <a:avLst/>
            </a:prstTxWarp>
          </a:bodyPr>
          <a:lstStyle>
            <a:lvl1pPr defTabSz="457616" eaLnBrk="0" hangingPunct="0">
              <a:defRPr sz="1200"/>
            </a:lvl1pPr>
          </a:lstStyle>
          <a:p>
            <a:pPr>
              <a:defRPr/>
            </a:pPr>
            <a:endParaRPr lang="en-US"/>
          </a:p>
        </p:txBody>
      </p:sp>
      <p:sp>
        <p:nvSpPr>
          <p:cNvPr id="175111" name="Rectangle 7"/>
          <p:cNvSpPr>
            <a:spLocks noGrp="1" noChangeArrowheads="1"/>
          </p:cNvSpPr>
          <p:nvPr>
            <p:ph type="sldNum" sz="quarter" idx="5"/>
          </p:nvPr>
        </p:nvSpPr>
        <p:spPr bwMode="auto">
          <a:xfrm>
            <a:off x="3854186" y="9440306"/>
            <a:ext cx="2949840" cy="497444"/>
          </a:xfrm>
          <a:prstGeom prst="rect">
            <a:avLst/>
          </a:prstGeom>
          <a:noFill/>
          <a:ln w="9525">
            <a:noFill/>
            <a:miter lim="800000"/>
            <a:headEnd/>
            <a:tailEnd/>
          </a:ln>
          <a:effectLst/>
        </p:spPr>
        <p:txBody>
          <a:bodyPr vert="horz" wrap="square" lIns="91523" tIns="45763" rIns="91523" bIns="45763" numCol="1" anchor="b" anchorCtr="0" compatLnSpc="1">
            <a:prstTxWarp prst="textNoShape">
              <a:avLst/>
            </a:prstTxWarp>
          </a:bodyPr>
          <a:lstStyle>
            <a:lvl1pPr algn="r" defTabSz="457616" eaLnBrk="0" hangingPunct="0">
              <a:defRPr sz="1200"/>
            </a:lvl1pPr>
          </a:lstStyle>
          <a:p>
            <a:pPr>
              <a:defRPr/>
            </a:pPr>
            <a:fld id="{21792D85-6D91-487C-B9DF-861E28D90326}" type="slidenum">
              <a:rPr lang="en-AU"/>
              <a:pPr>
                <a:defRPr/>
              </a:pPr>
              <a:t>‹#›</a:t>
            </a:fld>
            <a:endParaRPr lang="en-AU"/>
          </a:p>
        </p:txBody>
      </p:sp>
    </p:spTree>
    <p:extLst>
      <p:ext uri="{BB962C8B-B14F-4D97-AF65-F5344CB8AC3E}">
        <p14:creationId xmlns:p14="http://schemas.microsoft.com/office/powerpoint/2010/main" val="3099658052"/>
      </p:ext>
    </p:extLst>
  </p:cSld>
  <p:clrMap bg1="lt1" tx1="dk1" bg2="lt2" tx2="dk2" accent1="accent1" accent2="accent2" accent3="accent3" accent4="accent4" accent5="accent5" accent6="accent6" hlink="hlink" folHlink="folHlink"/>
  <p:notesStyle>
    <a:lvl1pPr algn="l" defTabSz="457145"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1pPr>
    <a:lvl2pPr marL="457145" algn="l" defTabSz="457145"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290" algn="l" defTabSz="457145"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435" algn="l" defTabSz="457145"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581" algn="l" defTabSz="457145"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australia.teachingandlearningtoolkit.net.au/toolkit/meta-cognition-and-self-regulatio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assist.asta.edu.au/"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SrWt_XvWLUk"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vPnSQD5ca7M"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SLIDE NOTES</a:t>
            </a:r>
          </a:p>
          <a:p>
            <a:r>
              <a:rPr lang="en-AU" dirty="0" smtClean="0"/>
              <a:t>This is the fourth workshop in the Transforming Tasks Module.</a:t>
            </a:r>
          </a:p>
          <a:p>
            <a:pPr marL="0" indent="0" defTabSz="450186">
              <a:buFont typeface="Arial" panose="020B0604020202020204" pitchFamily="34" charset="0"/>
              <a:buNone/>
              <a:defRPr/>
            </a:pPr>
            <a:endParaRPr lang="en-AU" baseline="0" dirty="0" smtClean="0"/>
          </a:p>
          <a:p>
            <a:pPr defTabSz="450186">
              <a:defRPr/>
            </a:pPr>
            <a:endParaRPr lang="en-AU" b="0" baseline="0" dirty="0" smtClean="0"/>
          </a:p>
          <a:p>
            <a:endParaRPr lang="en-AU" b="1"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1</a:t>
            </a:fld>
            <a:endParaRPr lang="en-AU"/>
          </a:p>
        </p:txBody>
      </p:sp>
    </p:spTree>
    <p:extLst>
      <p:ext uri="{BB962C8B-B14F-4D97-AF65-F5344CB8AC3E}">
        <p14:creationId xmlns:p14="http://schemas.microsoft.com/office/powerpoint/2010/main" val="154481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These workshops have emphasised </a:t>
            </a:r>
            <a:r>
              <a:rPr lang="en-AU" baseline="0" dirty="0" smtClean="0"/>
              <a:t>the connection between the </a:t>
            </a:r>
            <a:r>
              <a:rPr lang="en-AU" dirty="0" smtClean="0"/>
              <a:t>strategies and techniques of Transforming</a:t>
            </a:r>
            <a:r>
              <a:rPr lang="en-AU" baseline="0" dirty="0" smtClean="0"/>
              <a:t> Tasks for Intellectual Challenge and the elements of </a:t>
            </a:r>
            <a:r>
              <a:rPr lang="en-AU" baseline="0" dirty="0" err="1" smtClean="0"/>
              <a:t>TfEL</a:t>
            </a:r>
            <a:r>
              <a:rPr lang="en-AU" baseline="0" dirty="0" smtClean="0"/>
              <a:t>. </a:t>
            </a:r>
          </a:p>
          <a:p>
            <a:pPr marL="0" marR="0" indent="0" algn="l" defTabSz="457145" rtl="0" eaLnBrk="0" fontAlgn="base" latinLnBrk="0" hangingPunct="0">
              <a:lnSpc>
                <a:spcPct val="100000"/>
              </a:lnSpc>
              <a:spcBef>
                <a:spcPct val="30000"/>
              </a:spcBef>
              <a:spcAft>
                <a:spcPct val="0"/>
              </a:spcAft>
              <a:buClrTx/>
              <a:buSzTx/>
              <a:buFontTx/>
              <a:buNone/>
              <a:tabLst/>
              <a:defRPr/>
            </a:pPr>
            <a:r>
              <a:rPr lang="en-AU" baseline="0" dirty="0" smtClean="0"/>
              <a:t>They are both built on the same global research of effective teaching and learning, and work together to support the pedagogical shift: ‘From this, to this’, that is required for effective learning. </a:t>
            </a:r>
          </a:p>
          <a:p>
            <a:pPr marL="0" marR="0" indent="0" algn="l" defTabSz="457145"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latin typeface="Calibri" pitchFamily="34" charset="0"/>
                <a:ea typeface="ＭＳ Ｐゴシック" pitchFamily="34" charset="-128"/>
                <a:cs typeface="+mn-cs"/>
              </a:rPr>
              <a:t>The connection between Domain</a:t>
            </a:r>
            <a:r>
              <a:rPr lang="en-US" sz="1200" kern="1200" baseline="0" dirty="0" smtClean="0">
                <a:solidFill>
                  <a:schemeClr val="tx1"/>
                </a:solidFill>
                <a:latin typeface="Calibri" pitchFamily="34" charset="0"/>
                <a:ea typeface="ＭＳ Ｐゴシック" pitchFamily="34" charset="-128"/>
                <a:cs typeface="+mn-cs"/>
              </a:rPr>
              <a:t> 2 ‘</a:t>
            </a:r>
            <a:r>
              <a:rPr lang="en-US" sz="1200" kern="1200" dirty="0" smtClean="0">
                <a:solidFill>
                  <a:schemeClr val="tx1"/>
                </a:solidFill>
                <a:latin typeface="Calibri" pitchFamily="34" charset="0"/>
                <a:ea typeface="ＭＳ Ｐゴシック" pitchFamily="34" charset="-128"/>
                <a:cs typeface="+mn-cs"/>
              </a:rPr>
              <a:t>Create safe conditions for rigorous learning’, for example, has already been discussed.</a:t>
            </a:r>
            <a:endParaRPr lang="en-US" sz="1200" kern="1200" dirty="0">
              <a:solidFill>
                <a:schemeClr val="tx1"/>
              </a:solidFill>
              <a:latin typeface="Calibri" pitchFamily="34" charset="0"/>
              <a:ea typeface="ＭＳ Ｐゴシック" pitchFamily="34" charset="-128"/>
              <a:cs typeface="+mn-cs"/>
            </a:endParaRPr>
          </a:p>
        </p:txBody>
      </p:sp>
      <p:sp>
        <p:nvSpPr>
          <p:cNvPr id="4" name="Slide Number Placeholder 3"/>
          <p:cNvSpPr>
            <a:spLocks noGrp="1"/>
          </p:cNvSpPr>
          <p:nvPr>
            <p:ph type="sldNum" sz="quarter" idx="10"/>
          </p:nvPr>
        </p:nvSpPr>
        <p:spPr/>
        <p:txBody>
          <a:bodyPr/>
          <a:lstStyle/>
          <a:p>
            <a:fld id="{F87DB683-A49F-714D-AF7C-6D966E4B4A09}" type="slidenum">
              <a:rPr lang="en-US" smtClean="0"/>
              <a:t>10</a:t>
            </a:fld>
            <a:endParaRPr lang="en-US"/>
          </a:p>
        </p:txBody>
      </p:sp>
    </p:spTree>
    <p:extLst>
      <p:ext uri="{BB962C8B-B14F-4D97-AF65-F5344CB8AC3E}">
        <p14:creationId xmlns:p14="http://schemas.microsoft.com/office/powerpoint/2010/main" val="3932882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pPr marL="0" marR="0" indent="0" algn="l" defTabSz="453671" rtl="0" eaLnBrk="0" fontAlgn="base" latinLnBrk="0" hangingPunct="0">
              <a:lnSpc>
                <a:spcPct val="100000"/>
              </a:lnSpc>
              <a:spcBef>
                <a:spcPct val="30000"/>
              </a:spcBef>
              <a:spcAft>
                <a:spcPct val="0"/>
              </a:spcAft>
              <a:buClrTx/>
              <a:buSzTx/>
              <a:buFontTx/>
              <a:buNone/>
              <a:tabLst/>
              <a:defRPr/>
            </a:pPr>
            <a:r>
              <a:rPr lang="en-US" b="0" dirty="0" smtClean="0"/>
              <a:t>Remind participants,</a:t>
            </a:r>
            <a:r>
              <a:rPr lang="en-US" b="0" baseline="0" dirty="0" smtClean="0"/>
              <a:t> that adding the techniques and strategies of ‘ From procedure to problem solving’ to their pedagogical tool kit, does not mean that teaching using procedures is obsolete. Effective teachers have a range of strategies, and know when to best use them.</a:t>
            </a:r>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11</a:t>
            </a:fld>
            <a:endParaRPr lang="en-AU"/>
          </a:p>
        </p:txBody>
      </p:sp>
    </p:spTree>
    <p:extLst>
      <p:ext uri="{BB962C8B-B14F-4D97-AF65-F5344CB8AC3E}">
        <p14:creationId xmlns:p14="http://schemas.microsoft.com/office/powerpoint/2010/main" val="3843303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endParaRPr lang="en-US" sz="1200" kern="1200" dirty="0" smtClean="0">
              <a:solidFill>
                <a:schemeClr val="tx1"/>
              </a:solidFill>
              <a:latin typeface="Calibri" pitchFamily="34" charset="0"/>
              <a:ea typeface="ＭＳ Ｐゴシック" pitchFamily="34" charset="-128"/>
              <a:cs typeface="+mn-cs"/>
            </a:endParaRPr>
          </a:p>
          <a:p>
            <a:r>
              <a:rPr lang="en-US" sz="1200" kern="1200" dirty="0" smtClean="0">
                <a:solidFill>
                  <a:schemeClr val="tx1"/>
                </a:solidFill>
                <a:latin typeface="Calibri" pitchFamily="34" charset="0"/>
                <a:ea typeface="ＭＳ Ｐゴシック" pitchFamily="34" charset="-128"/>
                <a:cs typeface="+mn-cs"/>
              </a:rPr>
              <a:t>These workshops have been designed so that participants have the opportunity to apply information in their own context.</a:t>
            </a:r>
          </a:p>
          <a:p>
            <a:r>
              <a:rPr lang="en-US" sz="1200" kern="1200" baseline="0" dirty="0" smtClean="0">
                <a:solidFill>
                  <a:schemeClr val="tx1"/>
                </a:solidFill>
                <a:latin typeface="Calibri" pitchFamily="34" charset="0"/>
                <a:ea typeface="ＭＳ Ｐゴシック" pitchFamily="34" charset="-128"/>
                <a:cs typeface="+mn-cs"/>
              </a:rPr>
              <a:t> </a:t>
            </a:r>
            <a:endParaRPr lang="en-US" sz="1200" kern="1200" dirty="0" smtClean="0">
              <a:solidFill>
                <a:schemeClr val="tx1"/>
              </a:solidFill>
              <a:latin typeface="Calibri" pitchFamily="34" charset="0"/>
              <a:ea typeface="ＭＳ Ｐゴシック" pitchFamily="34" charset="-128"/>
              <a:cs typeface="+mn-cs"/>
            </a:endParaRPr>
          </a:p>
          <a:p>
            <a:r>
              <a:rPr lang="en-US" sz="1200" kern="1200" dirty="0" smtClean="0">
                <a:solidFill>
                  <a:schemeClr val="tx1"/>
                </a:solidFill>
                <a:latin typeface="Calibri" pitchFamily="34" charset="0"/>
                <a:ea typeface="ＭＳ Ｐゴシック" pitchFamily="34" charset="-128"/>
                <a:cs typeface="+mn-cs"/>
              </a:rPr>
              <a:t>The commitment to action </a:t>
            </a:r>
            <a:r>
              <a:rPr lang="en-US" sz="1200" kern="1200" baseline="0" dirty="0" smtClean="0">
                <a:solidFill>
                  <a:schemeClr val="tx1"/>
                </a:solidFill>
                <a:latin typeface="Calibri" pitchFamily="34" charset="0"/>
                <a:ea typeface="ＭＳ Ｐゴシック" pitchFamily="34" charset="-128"/>
                <a:cs typeface="+mn-cs"/>
              </a:rPr>
              <a:t>from</a:t>
            </a:r>
            <a:r>
              <a:rPr lang="en-US" sz="1200" kern="1200" dirty="0" smtClean="0">
                <a:solidFill>
                  <a:schemeClr val="tx1"/>
                </a:solidFill>
                <a:latin typeface="Calibri" pitchFamily="34" charset="0"/>
                <a:ea typeface="ＭＳ Ｐゴシック" pitchFamily="34" charset="-128"/>
                <a:cs typeface="+mn-cs"/>
              </a:rPr>
              <a:t> </a:t>
            </a:r>
            <a:r>
              <a:rPr lang="en-US" sz="1200" kern="1200" baseline="0" dirty="0" smtClean="0">
                <a:solidFill>
                  <a:schemeClr val="tx1"/>
                </a:solidFill>
                <a:latin typeface="Calibri" pitchFamily="34" charset="0"/>
                <a:ea typeface="ＭＳ Ｐゴシック" pitchFamily="34" charset="-128"/>
                <a:cs typeface="+mn-cs"/>
              </a:rPr>
              <a:t>Workshop 3 </a:t>
            </a:r>
            <a:r>
              <a:rPr lang="en-US" sz="1200" kern="1200" dirty="0" smtClean="0">
                <a:solidFill>
                  <a:schemeClr val="tx1"/>
                </a:solidFill>
                <a:latin typeface="Calibri" pitchFamily="34" charset="0"/>
                <a:ea typeface="ＭＳ Ｐゴシック" pitchFamily="34" charset="-128"/>
                <a:cs typeface="+mn-cs"/>
              </a:rPr>
              <a:t>session was to</a:t>
            </a:r>
            <a:r>
              <a:rPr lang="en-US" sz="1200" kern="1200" baseline="0" dirty="0" smtClean="0">
                <a:solidFill>
                  <a:schemeClr val="tx1"/>
                </a:solidFill>
                <a:latin typeface="Calibri" pitchFamily="34" charset="0"/>
                <a:ea typeface="ＭＳ Ｐゴシック" pitchFamily="34" charset="-128"/>
                <a:cs typeface="+mn-cs"/>
              </a:rPr>
              <a:t> </a:t>
            </a:r>
            <a:r>
              <a:rPr lang="en-US" sz="1200" kern="1200" dirty="0" smtClean="0">
                <a:solidFill>
                  <a:schemeClr val="tx1"/>
                </a:solidFill>
                <a:latin typeface="Calibri" pitchFamily="34" charset="0"/>
                <a:ea typeface="ＭＳ Ｐゴシック" pitchFamily="34" charset="-128"/>
                <a:cs typeface="+mn-cs"/>
              </a:rPr>
              <a:t>transform</a:t>
            </a:r>
            <a:r>
              <a:rPr lang="en-US" sz="1200" kern="1200" baseline="0" dirty="0" smtClean="0">
                <a:solidFill>
                  <a:schemeClr val="tx1"/>
                </a:solidFill>
                <a:latin typeface="Calibri" pitchFamily="34" charset="0"/>
                <a:ea typeface="ＭＳ Ｐゴシック" pitchFamily="34" charset="-128"/>
                <a:cs typeface="+mn-cs"/>
              </a:rPr>
              <a:t> a task using the ‘Tell to ask’ strategy, and to use it with their students, reflecting on student response and other observations and questions. </a:t>
            </a:r>
          </a:p>
          <a:p>
            <a:endParaRPr lang="en-US" sz="1200" dirty="0" smtClean="0">
              <a:latin typeface="+mn-lt"/>
            </a:endParaRPr>
          </a:p>
        </p:txBody>
      </p:sp>
      <p:sp>
        <p:nvSpPr>
          <p:cNvPr id="4" name="Slide Number Placeholder 3"/>
          <p:cNvSpPr>
            <a:spLocks noGrp="1"/>
          </p:cNvSpPr>
          <p:nvPr>
            <p:ph type="sldNum" sz="quarter" idx="10"/>
          </p:nvPr>
        </p:nvSpPr>
        <p:spPr/>
        <p:txBody>
          <a:bodyPr/>
          <a:lstStyle/>
          <a:p>
            <a:fld id="{E89F3323-5AF5-764E-85D5-4DAD0B85660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36506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DISCUSSION</a:t>
            </a:r>
          </a:p>
          <a:p>
            <a:r>
              <a:rPr lang="en-AU" sz="1200" kern="1200" dirty="0" smtClean="0">
                <a:solidFill>
                  <a:schemeClr val="tx1"/>
                </a:solidFill>
                <a:effectLst/>
                <a:latin typeface="Calibri" pitchFamily="34" charset="0"/>
                <a:ea typeface="ＭＳ Ｐゴシック" pitchFamily="34" charset="-128"/>
                <a:cs typeface="+mn-cs"/>
              </a:rPr>
              <a:t>Participants will be working in groups of no more than 3, taking turns to summarise their experiences in applying the ‘From tell to ask’ strategy in their context.</a:t>
            </a:r>
          </a:p>
          <a:p>
            <a:pPr marL="171450" indent="-171450">
              <a:buFont typeface="Arial" charset="0"/>
              <a:buChar char="•"/>
            </a:pPr>
            <a:r>
              <a:rPr lang="en-AU" sz="1200" b="1" kern="1200" dirty="0" smtClean="0">
                <a:solidFill>
                  <a:schemeClr val="tx1"/>
                </a:solidFill>
                <a:effectLst/>
                <a:latin typeface="Calibri" pitchFamily="34" charset="0"/>
                <a:ea typeface="ＭＳ Ｐゴシック" pitchFamily="34" charset="-128"/>
                <a:cs typeface="+mn-cs"/>
              </a:rPr>
              <a:t>Be strict on time limit. Ask participants to set their timer to give 3 minutes for each person to share. (Suggest 1 minute to address each of the questions).</a:t>
            </a:r>
          </a:p>
          <a:p>
            <a:pPr marL="0" indent="0">
              <a:buFont typeface="Arial" charset="0"/>
              <a:buNone/>
            </a:pPr>
            <a:endParaRPr lang="en-AU" sz="1200" kern="1200" dirty="0" smtClean="0">
              <a:solidFill>
                <a:schemeClr val="tx1"/>
              </a:solidFill>
              <a:effectLst/>
              <a:latin typeface="Calibri" pitchFamily="34" charset="0"/>
              <a:ea typeface="ＭＳ Ｐゴシック" pitchFamily="34" charset="-128"/>
              <a:cs typeface="+mn-cs"/>
            </a:endParaRPr>
          </a:p>
          <a:p>
            <a:r>
              <a:rPr lang="en-AU" sz="1200" kern="1200" dirty="0" smtClean="0">
                <a:solidFill>
                  <a:schemeClr val="tx1"/>
                </a:solidFill>
                <a:effectLst/>
                <a:latin typeface="Calibri" pitchFamily="34" charset="0"/>
                <a:ea typeface="ＭＳ Ｐゴシック" pitchFamily="34" charset="-128"/>
                <a:cs typeface="+mn-cs"/>
              </a:rPr>
              <a:t>Their 3 minute response will reflect on the following questions: </a:t>
            </a:r>
          </a:p>
          <a:p>
            <a:pPr lvl="0"/>
            <a:r>
              <a:rPr lang="en-AU" sz="1200" kern="1200" dirty="0" smtClean="0">
                <a:solidFill>
                  <a:schemeClr val="tx1"/>
                </a:solidFill>
                <a:effectLst/>
                <a:latin typeface="Calibri" pitchFamily="34" charset="0"/>
                <a:ea typeface="ＭＳ Ｐゴシック" pitchFamily="34" charset="-128"/>
                <a:cs typeface="+mn-cs"/>
              </a:rPr>
              <a:t>Which technique did you try?</a:t>
            </a:r>
          </a:p>
          <a:p>
            <a:pPr lvl="0"/>
            <a:r>
              <a:rPr lang="en-AU" sz="1200" kern="1200" dirty="0" smtClean="0">
                <a:solidFill>
                  <a:schemeClr val="tx1"/>
                </a:solidFill>
                <a:effectLst/>
                <a:latin typeface="Calibri" pitchFamily="34" charset="0"/>
                <a:ea typeface="ＭＳ Ｐゴシック" pitchFamily="34" charset="-128"/>
                <a:cs typeface="+mn-cs"/>
              </a:rPr>
              <a:t>Describe what you did. Explain how that was different from previous practice.</a:t>
            </a:r>
          </a:p>
          <a:p>
            <a:pPr lvl="0"/>
            <a:r>
              <a:rPr lang="en-AU" sz="1200" kern="1200" dirty="0" smtClean="0">
                <a:solidFill>
                  <a:schemeClr val="tx1"/>
                </a:solidFill>
                <a:effectLst/>
                <a:latin typeface="Calibri" pitchFamily="34" charset="0"/>
                <a:ea typeface="ＭＳ Ｐゴシック" pitchFamily="34" charset="-128"/>
                <a:cs typeface="+mn-cs"/>
              </a:rPr>
              <a:t>What happened? How did the students respond?</a:t>
            </a:r>
          </a:p>
          <a:p>
            <a:pPr lvl="0"/>
            <a:r>
              <a:rPr lang="en-AU" sz="1200" kern="1200" dirty="0" smtClean="0">
                <a:solidFill>
                  <a:schemeClr val="tx1"/>
                </a:solidFill>
                <a:effectLst/>
                <a:latin typeface="Calibri" pitchFamily="34" charset="0"/>
                <a:ea typeface="ＭＳ Ｐゴシック" pitchFamily="34" charset="-128"/>
                <a:cs typeface="+mn-cs"/>
              </a:rPr>
              <a:t>What did you learn? What might you change next time?</a:t>
            </a:r>
          </a:p>
          <a:p>
            <a:endParaRPr lang="en-AU" dirty="0" smtClean="0"/>
          </a:p>
        </p:txBody>
      </p:sp>
      <p:sp>
        <p:nvSpPr>
          <p:cNvPr id="4" name="Slide Number Placeholder 3"/>
          <p:cNvSpPr>
            <a:spLocks noGrp="1"/>
          </p:cNvSpPr>
          <p:nvPr>
            <p:ph type="sldNum" sz="quarter" idx="10"/>
          </p:nvPr>
        </p:nvSpPr>
        <p:spPr/>
        <p:txBody>
          <a:bodyPr/>
          <a:lstStyle/>
          <a:p>
            <a:fld id="{F87DB683-A49F-714D-AF7C-6D966E4B4A09}" type="slidenum">
              <a:rPr lang="en-US" smtClean="0"/>
              <a:t>13</a:t>
            </a:fld>
            <a:endParaRPr lang="en-US"/>
          </a:p>
        </p:txBody>
      </p:sp>
    </p:spTree>
    <p:extLst>
      <p:ext uri="{BB962C8B-B14F-4D97-AF65-F5344CB8AC3E}">
        <p14:creationId xmlns:p14="http://schemas.microsoft.com/office/powerpoint/2010/main" val="71162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HANDOUT</a:t>
            </a:r>
          </a:p>
          <a:p>
            <a:pPr marL="0" marR="0" indent="0" algn="l" defTabSz="457145" rtl="0" eaLnBrk="0" fontAlgn="base" latinLnBrk="0" hangingPunct="0">
              <a:lnSpc>
                <a:spcPct val="100000"/>
              </a:lnSpc>
              <a:spcBef>
                <a:spcPct val="30000"/>
              </a:spcBef>
              <a:spcAft>
                <a:spcPct val="0"/>
              </a:spcAft>
              <a:buClrTx/>
              <a:buSzTx/>
              <a:buFontTx/>
              <a:buNone/>
              <a:tabLst/>
              <a:defRPr/>
            </a:pPr>
            <a:r>
              <a:rPr lang="en-US" sz="1200" b="0" i="0" baseline="0" dirty="0" smtClean="0"/>
              <a:t>Handout 4: </a:t>
            </a:r>
            <a:r>
              <a:rPr lang="en-AU" sz="1200" b="0" kern="1200" baseline="0" dirty="0" smtClean="0">
                <a:solidFill>
                  <a:schemeClr val="tx1"/>
                </a:solidFill>
                <a:latin typeface="Calibri" pitchFamily="34" charset="0"/>
                <a:ea typeface="ＭＳ Ｐゴシック" pitchFamily="34" charset="-128"/>
                <a:cs typeface="+mn-cs"/>
              </a:rPr>
              <a:t>Critical and creative thinking continuum</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b="1" kern="1200" baseline="0" dirty="0" smtClean="0">
              <a:solidFill>
                <a:schemeClr val="tx1"/>
              </a:solidFill>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r>
              <a:rPr lang="en-AU" dirty="0" smtClean="0"/>
              <a:t>Remind participants of the Critical and Creative Thinking continuum from previous workshops, and how it provides guidance to the kinds and</a:t>
            </a:r>
            <a:r>
              <a:rPr lang="en-AU" baseline="0" dirty="0" smtClean="0"/>
              <a:t> levels of thinking that might be appropriate at different year levels</a:t>
            </a:r>
            <a:r>
              <a:rPr lang="en-AU" dirty="0" smtClean="0"/>
              <a:t>.</a:t>
            </a:r>
          </a:p>
          <a:p>
            <a:endParaRPr lang="en-AU"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ACTIVITY</a:t>
            </a:r>
          </a:p>
          <a:p>
            <a:r>
              <a:rPr lang="en-AU" dirty="0" smtClean="0"/>
              <a:t>Ask them to: </a:t>
            </a:r>
          </a:p>
          <a:p>
            <a:pPr marL="171450" indent="-171450">
              <a:buFont typeface="Arial" panose="020B0604020202020204" pitchFamily="34" charset="0"/>
              <a:buChar char="•"/>
            </a:pPr>
            <a:r>
              <a:rPr lang="en-AU" dirty="0" smtClean="0"/>
              <a:t>self assess their activity by ‘doing a temperature check’ of the kind  of thinking their lesson </a:t>
            </a:r>
            <a:r>
              <a:rPr lang="en-AU" baseline="0" dirty="0" smtClean="0"/>
              <a:t>provoked, and the </a:t>
            </a:r>
            <a:r>
              <a:rPr lang="en-AU" dirty="0" smtClean="0"/>
              <a:t>level of thinking at which it was pitched.</a:t>
            </a:r>
          </a:p>
          <a:p>
            <a:endParaRPr lang="en-AU"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DISCUSSION</a:t>
            </a:r>
            <a:endParaRPr lang="en-AU" dirty="0" smtClean="0"/>
          </a:p>
          <a:p>
            <a:pPr marL="0" indent="0">
              <a:buFont typeface="Arial" panose="020B0604020202020204" pitchFamily="34" charset="0"/>
              <a:buNone/>
            </a:pPr>
            <a:r>
              <a:rPr lang="en-AU" dirty="0" smtClean="0"/>
              <a:t>Consider the potential for using</a:t>
            </a:r>
            <a:r>
              <a:rPr lang="en-AU" baseline="0" dirty="0" smtClean="0"/>
              <a:t> the continuum to </a:t>
            </a:r>
            <a:r>
              <a:rPr lang="en-AU" dirty="0" smtClean="0"/>
              <a:t>differentiate</a:t>
            </a:r>
            <a:r>
              <a:rPr lang="en-AU" baseline="0" dirty="0" smtClean="0"/>
              <a:t> the task.</a:t>
            </a:r>
            <a:r>
              <a:rPr lang="en-AU" dirty="0" smtClean="0"/>
              <a:t> </a:t>
            </a:r>
            <a:r>
              <a:rPr lang="en-AU" baseline="0" dirty="0" smtClean="0"/>
              <a:t>How might their different learners have been catered for within the task?</a:t>
            </a:r>
            <a:endParaRPr lang="en-AU" dirty="0"/>
          </a:p>
        </p:txBody>
      </p:sp>
      <p:sp>
        <p:nvSpPr>
          <p:cNvPr id="4" name="Slide Number Placeholder 3"/>
          <p:cNvSpPr>
            <a:spLocks noGrp="1"/>
          </p:cNvSpPr>
          <p:nvPr>
            <p:ph type="sldNum" sz="quarter" idx="10"/>
          </p:nvPr>
        </p:nvSpPr>
        <p:spPr/>
        <p:txBody>
          <a:bodyPr/>
          <a:lstStyle/>
          <a:p>
            <a:fld id="{F87DB683-A49F-714D-AF7C-6D966E4B4A09}" type="slidenum">
              <a:rPr lang="en-US" smtClean="0"/>
              <a:t>14</a:t>
            </a:fld>
            <a:endParaRPr lang="en-US"/>
          </a:p>
        </p:txBody>
      </p:sp>
    </p:spTree>
    <p:extLst>
      <p:ext uri="{BB962C8B-B14F-4D97-AF65-F5344CB8AC3E}">
        <p14:creationId xmlns:p14="http://schemas.microsoft.com/office/powerpoint/2010/main" val="356685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pPr marL="0" marR="0" indent="0" algn="l" defTabSz="453671" rtl="0" eaLnBrk="0" fontAlgn="base" latinLnBrk="0" hangingPunct="0">
              <a:lnSpc>
                <a:spcPct val="100000"/>
              </a:lnSpc>
              <a:spcBef>
                <a:spcPct val="30000"/>
              </a:spcBef>
              <a:spcAft>
                <a:spcPct val="0"/>
              </a:spcAft>
              <a:buClrTx/>
              <a:buSzTx/>
              <a:buFontTx/>
              <a:buNone/>
              <a:tabLst/>
              <a:defRPr/>
            </a:pPr>
            <a:r>
              <a:rPr lang="en-US" b="0" dirty="0" smtClean="0"/>
              <a:t>Let’s be clear. These strategies, could be nothing more than</a:t>
            </a:r>
            <a:r>
              <a:rPr lang="en-US" b="0" baseline="0" dirty="0" smtClean="0"/>
              <a:t> ‘</a:t>
            </a:r>
            <a:r>
              <a:rPr lang="en-US" b="0" dirty="0" smtClean="0"/>
              <a:t>tricks’ – unless delivered as intentional pedagogy to develop the thinking capabilities of</a:t>
            </a:r>
            <a:r>
              <a:rPr lang="en-US" b="0" baseline="0" dirty="0" smtClean="0"/>
              <a:t> learners.</a:t>
            </a:r>
            <a:endParaRPr lang="en-US" b="1" baseline="0" dirty="0" smtClean="0"/>
          </a:p>
          <a:p>
            <a:pPr defTabSz="453671">
              <a:defRPr/>
            </a:pPr>
            <a:r>
              <a:rPr lang="en-US" dirty="0" smtClean="0"/>
              <a:t>However,</a:t>
            </a:r>
            <a:r>
              <a:rPr lang="en-US" baseline="0" dirty="0" smtClean="0"/>
              <a:t> they have the potential to </a:t>
            </a:r>
            <a:r>
              <a:rPr lang="en-US" dirty="0" smtClean="0"/>
              <a:t>connect the pedagogy of Teaching for Effective Learning with elements of the General Capabilities. (Note logo change for General Capabilities v.8)</a:t>
            </a:r>
            <a:endParaRPr lang="en-AU" b="0" dirty="0" smtClean="0"/>
          </a:p>
          <a:p>
            <a:pPr defTabSz="453671">
              <a:defRPr/>
            </a:pPr>
            <a:r>
              <a:rPr lang="en-AU" baseline="0" dirty="0" smtClean="0"/>
              <a:t>When we are intentional in our pedagogy it changes a ‘trick’ into a key pedagogic strategy that can enable targeted types of thinking and learning.</a:t>
            </a:r>
          </a:p>
          <a:p>
            <a:pPr defTabSz="453671">
              <a:defRPr/>
            </a:pPr>
            <a:endParaRPr lang="en-AU" baseline="0" dirty="0" smtClean="0"/>
          </a:p>
          <a:p>
            <a:pPr defTabSz="457694">
              <a:defRPr/>
            </a:pPr>
            <a:r>
              <a:rPr lang="en-AU" sz="1200" b="1" kern="1200" dirty="0" smtClean="0">
                <a:solidFill>
                  <a:schemeClr val="tx1"/>
                </a:solidFill>
                <a:latin typeface="Calibri" pitchFamily="34" charset="0"/>
                <a:ea typeface="ＭＳ Ｐゴシック" pitchFamily="34" charset="-128"/>
                <a:cs typeface="+mn-cs"/>
              </a:rPr>
              <a:t>KEY MESSAGE</a:t>
            </a:r>
          </a:p>
          <a:p>
            <a:pPr defTabSz="457694">
              <a:defRPr/>
            </a:pPr>
            <a:r>
              <a:rPr lang="en-US" sz="1200" b="1" kern="1200" dirty="0" smtClean="0">
                <a:solidFill>
                  <a:schemeClr val="tx1"/>
                </a:solidFill>
                <a:latin typeface="Calibri" pitchFamily="34" charset="0"/>
                <a:ea typeface="ＭＳ Ｐゴシック" pitchFamily="34" charset="-128"/>
                <a:cs typeface="+mn-cs"/>
              </a:rPr>
              <a:t>The Teaching for Effective Learning (</a:t>
            </a:r>
            <a:r>
              <a:rPr lang="en-US" sz="1200" b="1" kern="1200" dirty="0" err="1" smtClean="0">
                <a:solidFill>
                  <a:schemeClr val="tx1"/>
                </a:solidFill>
                <a:latin typeface="Calibri" pitchFamily="34" charset="0"/>
                <a:ea typeface="ＭＳ Ｐゴシック" pitchFamily="34" charset="-128"/>
                <a:cs typeface="+mn-cs"/>
              </a:rPr>
              <a:t>TfEL</a:t>
            </a:r>
            <a:r>
              <a:rPr lang="en-US" sz="1200" b="1" kern="1200" dirty="0" smtClean="0">
                <a:solidFill>
                  <a:schemeClr val="tx1"/>
                </a:solidFill>
                <a:latin typeface="Calibri" pitchFamily="34" charset="0"/>
                <a:ea typeface="ＭＳ Ｐゴシック" pitchFamily="34" charset="-128"/>
                <a:cs typeface="+mn-cs"/>
              </a:rPr>
              <a:t>) Framework</a:t>
            </a:r>
            <a:r>
              <a:rPr lang="en-AU" sz="1200" b="1" kern="1200" dirty="0" smtClean="0">
                <a:solidFill>
                  <a:schemeClr val="tx1"/>
                </a:solidFill>
                <a:latin typeface="Calibri" pitchFamily="34" charset="0"/>
                <a:ea typeface="ＭＳ Ｐゴシック" pitchFamily="34" charset="-128"/>
                <a:cs typeface="+mn-cs"/>
              </a:rPr>
              <a:t>, General Capabilities Continuum and the Transforming Tasks strategies</a:t>
            </a:r>
            <a:r>
              <a:rPr lang="en-AU" sz="1200" b="1" kern="1200" baseline="0" dirty="0" smtClean="0">
                <a:solidFill>
                  <a:schemeClr val="tx1"/>
                </a:solidFill>
                <a:latin typeface="Calibri" pitchFamily="34" charset="0"/>
                <a:ea typeface="ＭＳ Ｐゴシック" pitchFamily="34" charset="-128"/>
                <a:cs typeface="+mn-cs"/>
              </a:rPr>
              <a:t> work in synergy towards the pedagogic shift required for 21</a:t>
            </a:r>
            <a:r>
              <a:rPr lang="en-AU" sz="1200" b="1" kern="1200" baseline="30000" dirty="0" smtClean="0">
                <a:solidFill>
                  <a:schemeClr val="tx1"/>
                </a:solidFill>
                <a:latin typeface="Calibri" pitchFamily="34" charset="0"/>
                <a:ea typeface="ＭＳ Ｐゴシック" pitchFamily="34" charset="-128"/>
                <a:cs typeface="+mn-cs"/>
              </a:rPr>
              <a:t>st</a:t>
            </a:r>
            <a:r>
              <a:rPr lang="en-AU" sz="1200" b="1" kern="1200" baseline="0" dirty="0" smtClean="0">
                <a:solidFill>
                  <a:schemeClr val="tx1"/>
                </a:solidFill>
                <a:latin typeface="Calibri" pitchFamily="34" charset="0"/>
                <a:ea typeface="ＭＳ Ｐゴシック" pitchFamily="34" charset="-128"/>
                <a:cs typeface="+mn-cs"/>
              </a:rPr>
              <a:t> Century education.</a:t>
            </a:r>
            <a:endParaRPr lang="en-AU" sz="1200" b="1" kern="1200" dirty="0" smtClean="0">
              <a:solidFill>
                <a:schemeClr val="tx1"/>
              </a:solidFill>
              <a:latin typeface="Calibri" pitchFamily="34" charset="0"/>
              <a:ea typeface="ＭＳ Ｐゴシック" pitchFamily="34" charset="-128"/>
              <a:cs typeface="+mn-cs"/>
            </a:endParaRPr>
          </a:p>
        </p:txBody>
      </p:sp>
      <p:sp>
        <p:nvSpPr>
          <p:cNvPr id="4" name="Slide Number Placeholder 3"/>
          <p:cNvSpPr>
            <a:spLocks noGrp="1"/>
          </p:cNvSpPr>
          <p:nvPr>
            <p:ph type="sldNum" sz="quarter" idx="10"/>
          </p:nvPr>
        </p:nvSpPr>
        <p:spPr/>
        <p:txBody>
          <a:bodyPr/>
          <a:lstStyle/>
          <a:p>
            <a:fld id="{5EC7DA73-6C6D-7A43-AF9B-9122CFF456E7}"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10379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Ask whether participants have heard of an American  maths educator named Dan Meyer. His 2010 TED talk ‘Math class needs a makeover’ brought him global attention. </a:t>
            </a: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His</a:t>
            </a:r>
            <a:r>
              <a:rPr lang="en-AU" baseline="0" dirty="0" smtClean="0"/>
              <a:t> maths strategy is structured a bit like a performance, and called ‘Three Act Maths’. </a:t>
            </a: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Participants may have seen Professor Martin Westwell playing an excerpt of Dan Meyer’s talk using a ski lift problem. The DECD Maths Conceptual narratives on the Leading Learning resource have direct links to Dan Meyer videos.</a:t>
            </a:r>
          </a:p>
          <a:p>
            <a:endParaRPr lang="en-AU" dirty="0" smtClean="0"/>
          </a:p>
          <a:p>
            <a:r>
              <a:rPr lang="en-AU" baseline="0" dirty="0" smtClean="0"/>
              <a:t>The features of </a:t>
            </a:r>
            <a:r>
              <a:rPr lang="en-AU" dirty="0" smtClean="0"/>
              <a:t>Three Act Maths</a:t>
            </a:r>
            <a:r>
              <a:rPr lang="en-AU" baseline="0" dirty="0" smtClean="0"/>
              <a:t> are :</a:t>
            </a:r>
            <a:endParaRPr lang="en-AU" dirty="0" smtClean="0"/>
          </a:p>
          <a:p>
            <a:r>
              <a:rPr lang="en-AU" dirty="0" smtClean="0"/>
              <a:t>Act 1: Introduces the context.</a:t>
            </a:r>
          </a:p>
          <a:p>
            <a:r>
              <a:rPr lang="en-AU" dirty="0" smtClean="0"/>
              <a:t>Act 2: Main body (like the main body of the lesson).</a:t>
            </a:r>
          </a:p>
          <a:p>
            <a:r>
              <a:rPr lang="en-AU" dirty="0" smtClean="0"/>
              <a:t>Act 3: Resolution to the problem, reflection,</a:t>
            </a:r>
            <a:r>
              <a:rPr lang="en-AU" baseline="0" dirty="0" smtClean="0"/>
              <a:t> </a:t>
            </a:r>
            <a:r>
              <a:rPr lang="en-AU" dirty="0" smtClean="0"/>
              <a:t>“setting up the sequel” (</a:t>
            </a:r>
            <a:r>
              <a:rPr lang="en-AU" baseline="0" dirty="0" smtClean="0"/>
              <a:t>to quote Dan Meyer). </a:t>
            </a:r>
            <a:endParaRPr lang="en-AU" dirty="0" smtClean="0"/>
          </a:p>
          <a:p>
            <a:endParaRPr lang="en-AU"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dirty="0" smtClean="0"/>
              <a:t>RESOURCES</a:t>
            </a:r>
          </a:p>
          <a:p>
            <a:r>
              <a:rPr lang="en-AU" dirty="0" smtClean="0"/>
              <a:t>Dan </a:t>
            </a:r>
            <a:r>
              <a:rPr lang="en-AU" dirty="0" smtClean="0"/>
              <a:t>Meyer TED talk:</a:t>
            </a:r>
            <a:r>
              <a:rPr lang="en-AU" baseline="0" dirty="0" smtClean="0"/>
              <a:t> </a:t>
            </a:r>
            <a:r>
              <a:rPr lang="en-AU" dirty="0" smtClean="0"/>
              <a:t>Math class needs a makeover</a:t>
            </a:r>
          </a:p>
          <a:p>
            <a:r>
              <a:rPr lang="en-AU" dirty="0" smtClean="0"/>
              <a:t>https://www.ted.com/talks/dan_meyer_math_curriculum_makeover?language=en</a:t>
            </a:r>
            <a:endParaRPr lang="en-AU" dirty="0"/>
          </a:p>
        </p:txBody>
      </p:sp>
      <p:sp>
        <p:nvSpPr>
          <p:cNvPr id="4" name="Slide Number Placeholder 3"/>
          <p:cNvSpPr>
            <a:spLocks noGrp="1"/>
          </p:cNvSpPr>
          <p:nvPr>
            <p:ph type="sldNum" sz="quarter" idx="10"/>
          </p:nvPr>
        </p:nvSpPr>
        <p:spPr/>
        <p:txBody>
          <a:bodyPr/>
          <a:lstStyle/>
          <a:p>
            <a:fld id="{F87DB683-A49F-714D-AF7C-6D966E4B4A09}" type="slidenum">
              <a:rPr lang="en-US" smtClean="0"/>
              <a:t>16</a:t>
            </a:fld>
            <a:endParaRPr lang="en-US"/>
          </a:p>
        </p:txBody>
      </p:sp>
    </p:spTree>
    <p:extLst>
      <p:ext uri="{BB962C8B-B14F-4D97-AF65-F5344CB8AC3E}">
        <p14:creationId xmlns:p14="http://schemas.microsoft.com/office/powerpoint/2010/main" val="2808199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VIDEO</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http://threeacts.mrmeyer.com/watertank/act1/act1.mov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kern="1200" baseline="0" dirty="0" smtClean="0">
              <a:solidFill>
                <a:schemeClr val="tx1"/>
              </a:solidFill>
              <a:latin typeface="Calibri" pitchFamily="34" charset="0"/>
              <a:ea typeface="ＭＳ Ｐゴシック" pitchFamily="34" charset="-128"/>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This video is an excerpt from one of Dan Meyer’s maths provocations. </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Play the video, but say nothing for a few seconds, in order to give participants felt meaning of the learning experience.</a:t>
            </a:r>
            <a:r>
              <a:rPr lang="en-AU"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In his maths class, Dan plays the video of </a:t>
            </a:r>
            <a:r>
              <a:rPr lang="en-AU" baseline="0" dirty="0" smtClean="0"/>
              <a:t>an aquarium being slowly filled with water, and says nothing. Soon the students are asking -  ‘How long is this going to take?’, and he starts to collect questions and predictions about how long  they think it will take.</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1" baseline="0" dirty="0" smtClean="0"/>
              <a:t>DISCUSSION</a:t>
            </a:r>
          </a:p>
          <a:p>
            <a:pPr marL="0" marR="0" indent="0" algn="l" defTabSz="457200" rtl="0" eaLnBrk="1" fontAlgn="auto" latinLnBrk="0" hangingPunct="1">
              <a:lnSpc>
                <a:spcPct val="100000"/>
              </a:lnSpc>
              <a:spcBef>
                <a:spcPts val="0"/>
              </a:spcBef>
              <a:spcAft>
                <a:spcPts val="0"/>
              </a:spcAft>
              <a:buClrTx/>
              <a:buSzTx/>
              <a:buFontTx/>
              <a:buNone/>
              <a:tabLst/>
              <a:defRPr/>
            </a:pPr>
            <a:r>
              <a:rPr lang="en-AU" b="0" baseline="0" dirty="0" smtClean="0"/>
              <a:t>Brainstorm some participant ideas about: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How long do participants think it will take to fill?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What length of time are they certain would be too short/too long?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What is the time range that they feel reasonably confident about?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What do you need to know to be able to work it out?</a:t>
            </a:r>
            <a:endParaRPr lang="en-AU" dirty="0" smtClean="0"/>
          </a:p>
        </p:txBody>
      </p:sp>
      <p:sp>
        <p:nvSpPr>
          <p:cNvPr id="4" name="Slide Number Placeholder 3"/>
          <p:cNvSpPr>
            <a:spLocks noGrp="1"/>
          </p:cNvSpPr>
          <p:nvPr>
            <p:ph type="sldNum" sz="quarter" idx="10"/>
          </p:nvPr>
        </p:nvSpPr>
        <p:spPr/>
        <p:txBody>
          <a:bodyPr/>
          <a:lstStyle/>
          <a:p>
            <a:fld id="{F87DB683-A49F-714D-AF7C-6D966E4B4A09}" type="slidenum">
              <a:rPr lang="en-US" smtClean="0"/>
              <a:pPr/>
              <a:t>17</a:t>
            </a:fld>
            <a:endParaRPr lang="en-US"/>
          </a:p>
        </p:txBody>
      </p:sp>
    </p:spTree>
    <p:extLst>
      <p:ext uri="{BB962C8B-B14F-4D97-AF65-F5344CB8AC3E}">
        <p14:creationId xmlns:p14="http://schemas.microsoft.com/office/powerpoint/2010/main" val="1148405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baseline="0" dirty="0" smtClean="0"/>
              <a:t>HANDOUT</a:t>
            </a:r>
          </a:p>
          <a:p>
            <a:r>
              <a:rPr lang="en-US" sz="1200" b="0" i="0" baseline="0" dirty="0" smtClean="0"/>
              <a:t>Handout 5: Teacher actions: sorting tasks</a:t>
            </a:r>
          </a:p>
          <a:p>
            <a:endParaRPr lang="en-US" sz="1200" b="0" i="0" baseline="0" dirty="0" smtClean="0"/>
          </a:p>
          <a:p>
            <a:r>
              <a:rPr lang="en-US" sz="1200" b="1" i="0" baseline="0" dirty="0" smtClean="0"/>
              <a:t>MATERIALS</a:t>
            </a:r>
          </a:p>
          <a:p>
            <a:r>
              <a:rPr lang="en-US" sz="1200" b="0" i="0" baseline="0" dirty="0" smtClean="0"/>
              <a:t>Prepared envelopes with </a:t>
            </a:r>
            <a:r>
              <a:rPr lang="en-AU" sz="1200" b="0" kern="1200" dirty="0" smtClean="0">
                <a:solidFill>
                  <a:schemeClr val="tx1"/>
                </a:solidFill>
                <a:latin typeface="Calibri" pitchFamily="34" charset="0"/>
                <a:ea typeface="ＭＳ Ｐゴシック" pitchFamily="34" charset="-128"/>
                <a:cs typeface="+mn-cs"/>
              </a:rPr>
              <a:t>the teacher actions </a:t>
            </a:r>
            <a:r>
              <a:rPr lang="en-US" sz="1200" b="0" i="0" baseline="0" dirty="0" smtClean="0"/>
              <a:t>cut up. </a:t>
            </a:r>
            <a:endParaRPr lang="en-AU" sz="1200" b="1" kern="1200" baseline="0" dirty="0" smtClean="0">
              <a:solidFill>
                <a:schemeClr val="tx1"/>
              </a:solidFill>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b="1" kern="1200" baseline="0" dirty="0" smtClean="0">
              <a:solidFill>
                <a:schemeClr val="tx1"/>
              </a:solidFill>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ACTIVITY</a:t>
            </a:r>
          </a:p>
          <a:p>
            <a:r>
              <a:rPr lang="en-AU" sz="1200" b="0" kern="1200" baseline="0" dirty="0" smtClean="0">
                <a:solidFill>
                  <a:schemeClr val="tx1"/>
                </a:solidFill>
                <a:latin typeface="Calibri" pitchFamily="34" charset="0"/>
                <a:ea typeface="ＭＳ Ｐゴシック" pitchFamily="34" charset="-128"/>
                <a:cs typeface="+mn-cs"/>
              </a:rPr>
              <a:t>Participants </a:t>
            </a:r>
            <a:r>
              <a:rPr lang="en-AU" sz="1200" b="0" kern="1200" baseline="0" dirty="0" smtClean="0">
                <a:solidFill>
                  <a:schemeClr val="tx1"/>
                </a:solidFill>
                <a:effectLst/>
                <a:latin typeface="Calibri" pitchFamily="34" charset="0"/>
                <a:ea typeface="ＭＳ Ｐゴシック" pitchFamily="34" charset="-128"/>
                <a:cs typeface="+mn-cs"/>
              </a:rPr>
              <a:t>place the ‘teacher actions’ in the order they think Dan would have delivered his lesson. (3 minutes)</a:t>
            </a:r>
            <a:endParaRPr lang="en-AU" sz="1200" b="0" kern="1200" baseline="0" dirty="0" smtClean="0">
              <a:solidFill>
                <a:schemeClr val="tx1"/>
              </a:solidFill>
              <a:latin typeface="Calibri" pitchFamily="34" charset="0"/>
              <a:ea typeface="ＭＳ Ｐゴシック" pitchFamily="34" charset="-128"/>
              <a:cs typeface="+mn-cs"/>
            </a:endParaRPr>
          </a:p>
          <a:p>
            <a:r>
              <a:rPr lang="en-AU" sz="1200" b="1" kern="1200" dirty="0" smtClean="0">
                <a:solidFill>
                  <a:schemeClr val="tx1"/>
                </a:solidFill>
                <a:latin typeface="Calibri" pitchFamily="34" charset="0"/>
                <a:ea typeface="ＭＳ Ｐゴシック" pitchFamily="34" charset="-128"/>
                <a:cs typeface="+mn-cs"/>
              </a:rPr>
              <a:t>Process:</a:t>
            </a:r>
          </a:p>
          <a:p>
            <a:pPr marL="171450" indent="-171450">
              <a:buFont typeface="Arial" panose="020B0604020202020204" pitchFamily="34" charset="0"/>
              <a:buChar char="•"/>
            </a:pPr>
            <a:r>
              <a:rPr lang="en-AU" sz="1200" b="0" kern="1200" dirty="0" smtClean="0">
                <a:solidFill>
                  <a:schemeClr val="tx1"/>
                </a:solidFill>
                <a:latin typeface="Calibri" pitchFamily="34" charset="0"/>
                <a:ea typeface="ＭＳ Ｐゴシック" pitchFamily="34" charset="-128"/>
                <a:cs typeface="+mn-cs"/>
              </a:rPr>
              <a:t>Provide each group of 2-3 participants with an envelope containing the six ‘teacher actions’ cards.</a:t>
            </a:r>
          </a:p>
          <a:p>
            <a:pPr marL="171450" indent="-171450">
              <a:buFont typeface="Arial" panose="020B0604020202020204" pitchFamily="34" charset="0"/>
              <a:buChar char="•"/>
            </a:pPr>
            <a:r>
              <a:rPr lang="en-AU" sz="1200" b="0" kern="1200" dirty="0" smtClean="0">
                <a:solidFill>
                  <a:schemeClr val="tx1"/>
                </a:solidFill>
                <a:latin typeface="Calibri" pitchFamily="34" charset="0"/>
                <a:ea typeface="ＭＳ Ｐゴシック" pitchFamily="34" charset="-128"/>
                <a:cs typeface="+mn-cs"/>
              </a:rPr>
              <a:t>Ask them to sort </a:t>
            </a:r>
            <a:r>
              <a:rPr lang="en-AU" sz="1200" b="0" kern="1200" baseline="0" dirty="0" smtClean="0">
                <a:solidFill>
                  <a:schemeClr val="tx1"/>
                </a:solidFill>
                <a:effectLst/>
                <a:latin typeface="Calibri" pitchFamily="34" charset="0"/>
                <a:ea typeface="ＭＳ Ｐゴシック" pitchFamily="34" charset="-128"/>
                <a:cs typeface="+mn-cs"/>
              </a:rPr>
              <a:t>the actions in the order they think Dan would have used in delivering his lesson, and discuss the possible impact of the different teacher actions on student thinking.</a:t>
            </a:r>
            <a:endParaRPr lang="en-AU" sz="1200" b="0" kern="1200" baseline="0" dirty="0" smtClean="0">
              <a:solidFill>
                <a:schemeClr val="tx1"/>
              </a:solidFill>
              <a:latin typeface="Calibri" pitchFamily="34" charset="0"/>
              <a:ea typeface="ＭＳ Ｐゴシック" pitchFamily="34" charset="-128"/>
              <a:cs typeface="+mn-cs"/>
            </a:endParaRPr>
          </a:p>
          <a:p>
            <a:pPr marL="0" indent="0">
              <a:buFont typeface="Arial" panose="020B0604020202020204" pitchFamily="34" charset="0"/>
              <a:buNone/>
            </a:pPr>
            <a:endParaRPr lang="en-AU" sz="4800" b="1" kern="1200" dirty="0" smtClean="0">
              <a:solidFill>
                <a:schemeClr val="tx1"/>
              </a:solidFill>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4800" b="1" kern="1200" baseline="0" dirty="0" smtClean="0">
                <a:solidFill>
                  <a:schemeClr val="tx1"/>
                </a:solidFill>
                <a:latin typeface="Calibri" pitchFamily="34" charset="0"/>
                <a:ea typeface="ＭＳ Ｐゴシック" pitchFamily="34" charset="-128"/>
                <a:cs typeface="+mn-cs"/>
              </a:rPr>
              <a:t> </a:t>
            </a:r>
          </a:p>
        </p:txBody>
      </p:sp>
      <p:sp>
        <p:nvSpPr>
          <p:cNvPr id="4" name="Slide Number Placeholder 3"/>
          <p:cNvSpPr>
            <a:spLocks noGrp="1"/>
          </p:cNvSpPr>
          <p:nvPr>
            <p:ph type="sldNum" sz="quarter" idx="10"/>
          </p:nvPr>
        </p:nvSpPr>
        <p:spPr/>
        <p:txBody>
          <a:bodyPr/>
          <a:lstStyle/>
          <a:p>
            <a:fld id="{F87DB683-A49F-714D-AF7C-6D966E4B4A09}" type="slidenum">
              <a:rPr lang="en-US" smtClean="0"/>
              <a:t>18</a:t>
            </a:fld>
            <a:endParaRPr lang="en-US"/>
          </a:p>
        </p:txBody>
      </p:sp>
    </p:spTree>
    <p:extLst>
      <p:ext uri="{BB962C8B-B14F-4D97-AF65-F5344CB8AC3E}">
        <p14:creationId xmlns:p14="http://schemas.microsoft.com/office/powerpoint/2010/main" val="2261352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kern="1200" baseline="0" dirty="0" smtClean="0">
                <a:solidFill>
                  <a:schemeClr val="tx1"/>
                </a:solidFill>
                <a:latin typeface="Calibri" pitchFamily="34" charset="0"/>
                <a:ea typeface="ＭＳ Ｐゴシック" pitchFamily="34" charset="-128"/>
                <a:cs typeface="+mn-cs"/>
              </a:rPr>
              <a:t>Give participants a moment to compare their ideas about teacher actions to those on the slide. </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kern="1200" baseline="0" dirty="0" smtClean="0">
                <a:solidFill>
                  <a:schemeClr val="tx1"/>
                </a:solidFill>
                <a:latin typeface="Calibri" pitchFamily="34" charset="0"/>
                <a:ea typeface="ＭＳ Ｐゴシック" pitchFamily="34" charset="-128"/>
                <a:cs typeface="+mn-cs"/>
              </a:rPr>
              <a:t>Does the order of delivery matter? Why? What do participants think?</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kern="1200" baseline="0" dirty="0" smtClean="0">
                <a:solidFill>
                  <a:schemeClr val="tx1"/>
                </a:solidFill>
                <a:latin typeface="Calibri" pitchFamily="34" charset="0"/>
                <a:ea typeface="ＭＳ Ｐゴシック" pitchFamily="34" charset="-128"/>
                <a:cs typeface="+mn-cs"/>
              </a:rPr>
              <a:t>Explain how sorting the generated questions, into 2 groups – (questions that require mathematical thinking, and those that don’t), means student participation during the question generation activity is not discouraged, because questions that are not mathematical get the same response as those which are mathematical. </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b="0" kern="1200" baseline="0" dirty="0" smtClean="0">
              <a:solidFill>
                <a:schemeClr val="tx1"/>
              </a:solidFill>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kern="1200" baseline="0" dirty="0" smtClean="0">
                <a:solidFill>
                  <a:schemeClr val="tx1"/>
                </a:solidFill>
                <a:latin typeface="Calibri" pitchFamily="34" charset="0"/>
                <a:ea typeface="ＭＳ Ｐゴシック" pitchFamily="34" charset="-128"/>
                <a:cs typeface="+mn-cs"/>
              </a:rPr>
              <a:t>Furthermore, asking students to identify the maths questions develops student understanding of the scope of mathematics. </a:t>
            </a:r>
            <a:endParaRPr lang="en-AU" sz="1200" dirty="0" smtClean="0"/>
          </a:p>
          <a:p>
            <a:r>
              <a:rPr lang="en-AU" sz="1200" dirty="0" smtClean="0"/>
              <a:t>The teacher is able to focus on the desired learning by highlighting the question which will develop the intended maths concept (teacher</a:t>
            </a:r>
            <a:r>
              <a:rPr lang="en-AU" sz="1200" baseline="0" dirty="0" smtClean="0"/>
              <a:t> a</a:t>
            </a:r>
            <a:r>
              <a:rPr lang="en-AU" sz="1200" dirty="0" smtClean="0"/>
              <a:t>ction 5). </a:t>
            </a:r>
          </a:p>
          <a:p>
            <a:endParaRPr lang="en-AU" sz="1200" dirty="0" smtClean="0"/>
          </a:p>
          <a:p>
            <a:r>
              <a:rPr lang="en-AU" sz="1200" dirty="0" smtClean="0"/>
              <a:t>Dr Thelma </a:t>
            </a:r>
            <a:r>
              <a:rPr lang="en-AU" sz="1200" dirty="0" err="1" smtClean="0"/>
              <a:t>Perso</a:t>
            </a:r>
            <a:r>
              <a:rPr lang="en-AU" sz="1200" dirty="0" smtClean="0"/>
              <a:t> would say that using a pedagogical sequence like this supports both engagement in a task and developing the language and literacy demands in a safe environment.</a:t>
            </a:r>
          </a:p>
          <a:p>
            <a:endParaRPr lang="en-AU" sz="1200" b="1" dirty="0" smtClean="0"/>
          </a:p>
          <a:p>
            <a:r>
              <a:rPr lang="en-AU" sz="1200" b="1" dirty="0" smtClean="0"/>
              <a:t>REFERENCE</a:t>
            </a:r>
          </a:p>
          <a:p>
            <a:endParaRPr lang="en-AU" sz="1200" b="1" dirty="0" smtClean="0"/>
          </a:p>
          <a:p>
            <a:r>
              <a:rPr lang="en-AU" sz="1200" b="0" dirty="0" err="1" smtClean="0"/>
              <a:t>Perso</a:t>
            </a:r>
            <a:r>
              <a:rPr lang="en-AU" sz="1200" b="0" dirty="0" smtClean="0"/>
              <a:t>, T.  2013  </a:t>
            </a:r>
          </a:p>
          <a:p>
            <a:r>
              <a:rPr lang="en-AU" sz="1200" b="0" dirty="0" smtClean="0"/>
              <a:t>Numeracy: What classroom teachers should know. </a:t>
            </a:r>
            <a:r>
              <a:rPr lang="en-AU" sz="1200" dirty="0" smtClean="0"/>
              <a:t>Australian Association of Mathematics Teachers AAMT</a:t>
            </a:r>
          </a:p>
        </p:txBody>
      </p:sp>
      <p:sp>
        <p:nvSpPr>
          <p:cNvPr id="4" name="Slide Number Placeholder 3"/>
          <p:cNvSpPr>
            <a:spLocks noGrp="1"/>
          </p:cNvSpPr>
          <p:nvPr>
            <p:ph type="sldNum" sz="quarter" idx="10"/>
          </p:nvPr>
        </p:nvSpPr>
        <p:spPr/>
        <p:txBody>
          <a:bodyPr/>
          <a:lstStyle/>
          <a:p>
            <a:fld id="{F87DB683-A49F-714D-AF7C-6D966E4B4A09}" type="slidenum">
              <a:rPr lang="en-US" smtClean="0"/>
              <a:t>19</a:t>
            </a:fld>
            <a:endParaRPr lang="en-US"/>
          </a:p>
        </p:txBody>
      </p:sp>
    </p:spTree>
    <p:extLst>
      <p:ext uri="{BB962C8B-B14F-4D97-AF65-F5344CB8AC3E}">
        <p14:creationId xmlns:p14="http://schemas.microsoft.com/office/powerpoint/2010/main" val="22613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AU" b="1" dirty="0" smtClean="0"/>
              <a:t>SLIDE NOTES</a:t>
            </a:r>
          </a:p>
          <a:p>
            <a:r>
              <a:rPr lang="en-AU" dirty="0" smtClean="0"/>
              <a:t>This is the fourth workshop in the Transforming Tasks Module (Workshop 4).</a:t>
            </a:r>
          </a:p>
          <a:p>
            <a:pPr defTabSz="450186">
              <a:defRPr/>
            </a:pPr>
            <a:r>
              <a:rPr lang="en-AU" baseline="0" dirty="0" smtClean="0"/>
              <a:t>In this workshop participants will continue to develop some effective strategies and build onto current practice. </a:t>
            </a:r>
          </a:p>
          <a:p>
            <a:pPr defTabSz="450186">
              <a:defRPr/>
            </a:pPr>
            <a:r>
              <a:rPr lang="en-AU" baseline="0" dirty="0" smtClean="0"/>
              <a:t>Facilitators should allow approximately 3 hours to deliver the full workshop, over one or more sessions.</a:t>
            </a:r>
          </a:p>
          <a:p>
            <a:pPr defTabSz="450186">
              <a:defRPr/>
            </a:pPr>
            <a:endParaRPr lang="en-AU" baseline="0" dirty="0" smtClean="0"/>
          </a:p>
          <a:p>
            <a:r>
              <a:rPr lang="en-AU" b="1" dirty="0" smtClean="0"/>
              <a:t>INFORMATION FOR FACILITATORS</a:t>
            </a:r>
          </a:p>
          <a:p>
            <a:r>
              <a:rPr lang="en-AU" dirty="0" smtClean="0"/>
              <a:t>The Transforming Tasks strategies and techniques allow</a:t>
            </a:r>
            <a:r>
              <a:rPr lang="en-AU" baseline="0" dirty="0" smtClean="0"/>
              <a:t> all learners, including Aboriginal learners, to enter the learning at their own level, using different learning styles in a culturally safe environment.</a:t>
            </a:r>
          </a:p>
          <a:p>
            <a:r>
              <a:rPr lang="en-AU" baseline="0" dirty="0" smtClean="0"/>
              <a:t>The notes in this workshop highlight some examples of these strategies that are supported by research.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r>
              <a:rPr lang="en-AU" dirty="0" smtClean="0"/>
              <a:t>Refer participants to Handout 1 – ‘From Procedure to problem solving’ strategy.</a:t>
            </a:r>
          </a:p>
          <a:p>
            <a:endParaRPr lang="en-AU"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DISCUSSION</a:t>
            </a:r>
            <a:endParaRPr lang="en-AU" dirty="0" smtClean="0"/>
          </a:p>
          <a:p>
            <a:r>
              <a:rPr lang="en-AU" dirty="0" smtClean="0"/>
              <a:t>Ask participants to briefly discuss:</a:t>
            </a:r>
          </a:p>
          <a:p>
            <a:pPr marL="171450" indent="-171450">
              <a:buFont typeface="Arial" panose="020B0604020202020204" pitchFamily="34" charset="0"/>
              <a:buChar char="•"/>
            </a:pPr>
            <a:r>
              <a:rPr lang="en-AU" dirty="0" smtClean="0"/>
              <a:t>Where does this introduction activity connect with the ‘From Procedure to problem solving’ strategy?</a:t>
            </a:r>
          </a:p>
          <a:p>
            <a:pPr marL="171450" indent="-171450">
              <a:buFont typeface="Arial" panose="020B0604020202020204" pitchFamily="34" charset="0"/>
              <a:buChar char="•"/>
            </a:pPr>
            <a:r>
              <a:rPr lang="en-AU" dirty="0" smtClean="0"/>
              <a:t>What do they think Dan’s intentions were in Act 1?</a:t>
            </a:r>
          </a:p>
          <a:p>
            <a:endParaRPr lang="en-AU" dirty="0" smtClean="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20</a:t>
            </a:fld>
            <a:endParaRPr lang="en-AU"/>
          </a:p>
        </p:txBody>
      </p:sp>
    </p:spTree>
    <p:extLst>
      <p:ext uri="{BB962C8B-B14F-4D97-AF65-F5344CB8AC3E}">
        <p14:creationId xmlns:p14="http://schemas.microsoft.com/office/powerpoint/2010/main" val="3304912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r>
              <a:rPr lang="en-AU" dirty="0" smtClean="0"/>
              <a:t>The purpose of Act 1</a:t>
            </a:r>
            <a:r>
              <a:rPr lang="en-AU" baseline="0" dirty="0" smtClean="0"/>
              <a:t> is </a:t>
            </a:r>
            <a:r>
              <a:rPr lang="en-AU" dirty="0" smtClean="0"/>
              <a:t>getting ‘students to identify the problem to solve’</a:t>
            </a:r>
            <a:r>
              <a:rPr lang="en-AU" baseline="0" dirty="0" smtClean="0"/>
              <a:t>. </a:t>
            </a:r>
          </a:p>
          <a:p>
            <a:pPr marL="0" marR="0" indent="0" algn="l" defTabSz="457145" rtl="0" eaLnBrk="0" fontAlgn="base" latinLnBrk="0" hangingPunct="0">
              <a:lnSpc>
                <a:spcPct val="100000"/>
              </a:lnSpc>
              <a:spcBef>
                <a:spcPct val="30000"/>
              </a:spcBef>
              <a:spcAft>
                <a:spcPct val="0"/>
              </a:spcAft>
              <a:buClrTx/>
              <a:buSzTx/>
              <a:buFontTx/>
              <a:buNone/>
              <a:tabLst/>
              <a:defRPr/>
            </a:pPr>
            <a:r>
              <a:rPr lang="en-AU" baseline="0" dirty="0" smtClean="0"/>
              <a:t>A provocation can hook students in to asking questions, n</a:t>
            </a:r>
            <a:r>
              <a:rPr lang="en-AU" dirty="0" smtClean="0"/>
              <a:t>oticing and wondering, and takes them from being passive recipients</a:t>
            </a:r>
            <a:r>
              <a:rPr lang="en-AU" baseline="0" dirty="0" smtClean="0"/>
              <a:t> to being active learners.</a:t>
            </a:r>
            <a:endParaRPr lang="en-AU" dirty="0" smtClean="0"/>
          </a:p>
          <a:p>
            <a:endParaRPr lang="en-AU" baseline="0" dirty="0" smtClean="0"/>
          </a:p>
          <a:p>
            <a:r>
              <a:rPr lang="en-AU" baseline="0" dirty="0" smtClean="0"/>
              <a:t>This is quite different from presenting a preconceived problem in a text book. </a:t>
            </a:r>
          </a:p>
          <a:p>
            <a:endParaRPr lang="en-AU" b="0" u="none" baseline="0" dirty="0" smtClean="0"/>
          </a:p>
          <a:p>
            <a:r>
              <a:rPr lang="en-AU" b="0" u="none" baseline="0" dirty="0" smtClean="0"/>
              <a:t>Presenting problems in this way: </a:t>
            </a:r>
          </a:p>
          <a:p>
            <a:pPr marL="171450" indent="-171450">
              <a:buFont typeface="Arial" panose="020B0604020202020204" pitchFamily="34" charset="0"/>
              <a:buChar char="•"/>
            </a:pPr>
            <a:r>
              <a:rPr lang="en-AU" b="0" u="none" baseline="0" dirty="0" smtClean="0"/>
              <a:t>increases </a:t>
            </a:r>
            <a:r>
              <a:rPr lang="en-AU" baseline="0" dirty="0" smtClean="0"/>
              <a:t>student intrigue or intellectual engagement</a:t>
            </a:r>
          </a:p>
          <a:p>
            <a:pPr marL="171450" indent="-171450">
              <a:buFont typeface="Arial" panose="020B0604020202020204" pitchFamily="34" charset="0"/>
              <a:buChar char="•"/>
            </a:pPr>
            <a:r>
              <a:rPr lang="en-AU" baseline="0" dirty="0" smtClean="0"/>
              <a:t>develops student capacity as authentic critical questioners.</a:t>
            </a:r>
          </a:p>
          <a:p>
            <a:endParaRPr lang="en-AU" dirty="0" smtClean="0"/>
          </a:p>
        </p:txBody>
      </p:sp>
      <p:sp>
        <p:nvSpPr>
          <p:cNvPr id="4" name="Slide Number Placeholder 3"/>
          <p:cNvSpPr>
            <a:spLocks noGrp="1"/>
          </p:cNvSpPr>
          <p:nvPr>
            <p:ph type="sldNum" sz="quarter" idx="10"/>
          </p:nvPr>
        </p:nvSpPr>
        <p:spPr/>
        <p:txBody>
          <a:bodyPr/>
          <a:lstStyle/>
          <a:p>
            <a:fld id="{F87DB683-A49F-714D-AF7C-6D966E4B4A09}" type="slidenum">
              <a:rPr lang="en-US" smtClean="0"/>
              <a:t>21</a:t>
            </a:fld>
            <a:endParaRPr lang="en-US"/>
          </a:p>
        </p:txBody>
      </p:sp>
    </p:spTree>
    <p:extLst>
      <p:ext uri="{BB962C8B-B14F-4D97-AF65-F5344CB8AC3E}">
        <p14:creationId xmlns:p14="http://schemas.microsoft.com/office/powerpoint/2010/main" val="1539204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In this video excerpt Dan Meyer discusses the text book version of the problem</a:t>
            </a:r>
            <a:r>
              <a:rPr lang="en-AU" baseline="0" dirty="0" smtClean="0"/>
              <a:t> and </a:t>
            </a:r>
            <a:r>
              <a:rPr lang="en-AU" dirty="0" smtClean="0"/>
              <a:t>emphasises that the formulation of the problem is the most important,</a:t>
            </a:r>
            <a:r>
              <a:rPr lang="en-AU" baseline="0" dirty="0" smtClean="0"/>
              <a:t> and that students need opportunities to formulate the problem</a:t>
            </a:r>
            <a:r>
              <a:rPr lang="en-AU" dirty="0" smtClean="0"/>
              <a:t>.</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b="1" dirty="0" smtClean="0"/>
              <a:t>VIDEO</a:t>
            </a: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Use a 3 min extract from  Dan Meyer’s TED talk</a:t>
            </a:r>
            <a:r>
              <a:rPr lang="en-AU" baseline="0" dirty="0" smtClean="0"/>
              <a:t> (f</a:t>
            </a:r>
            <a:r>
              <a:rPr lang="en-AU" dirty="0" smtClean="0"/>
              <a:t>rom 6:31 min to 9:41 min -</a:t>
            </a:r>
            <a:r>
              <a:rPr lang="en-AU" baseline="0" dirty="0" smtClean="0"/>
              <a:t> </a:t>
            </a:r>
            <a:r>
              <a:rPr lang="en-AU" dirty="0" smtClean="0"/>
              <a:t> </a:t>
            </a:r>
            <a:r>
              <a:rPr lang="en-AU" baseline="0" dirty="0" smtClean="0"/>
              <a:t>‘We’ve redefined what a maths problem is’.</a:t>
            </a:r>
            <a:r>
              <a:rPr lang="en-AU" dirty="0" smtClean="0"/>
              <a:t>)</a:t>
            </a:r>
          </a:p>
          <a:p>
            <a:r>
              <a:rPr lang="en-AU" dirty="0" smtClean="0"/>
              <a:t>www.ted.com/talks/dan_meyer_math_curriculum_makeover?language=en  </a:t>
            </a:r>
          </a:p>
          <a:p>
            <a:endParaRPr lang="en-AU" i="1" dirty="0" smtClean="0"/>
          </a:p>
          <a:p>
            <a:endParaRPr lang="en-AU" dirty="0"/>
          </a:p>
        </p:txBody>
      </p:sp>
      <p:sp>
        <p:nvSpPr>
          <p:cNvPr id="4" name="Slide Number Placeholder 3"/>
          <p:cNvSpPr>
            <a:spLocks noGrp="1"/>
          </p:cNvSpPr>
          <p:nvPr>
            <p:ph type="sldNum" sz="quarter" idx="10"/>
          </p:nvPr>
        </p:nvSpPr>
        <p:spPr/>
        <p:txBody>
          <a:bodyPr/>
          <a:lstStyle/>
          <a:p>
            <a:fld id="{F87DB683-A49F-714D-AF7C-6D966E4B4A09}" type="slidenum">
              <a:rPr lang="en-US" smtClean="0"/>
              <a:pPr/>
              <a:t>22</a:t>
            </a:fld>
            <a:endParaRPr lang="en-US"/>
          </a:p>
        </p:txBody>
      </p:sp>
    </p:spTree>
    <p:extLst>
      <p:ext uri="{BB962C8B-B14F-4D97-AF65-F5344CB8AC3E}">
        <p14:creationId xmlns:p14="http://schemas.microsoft.com/office/powerpoint/2010/main" val="1148405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endParaRPr lang="en-AU" b="1" dirty="0" smtClean="0"/>
          </a:p>
          <a:p>
            <a:endParaRPr lang="en-AU" dirty="0" smtClean="0"/>
          </a:p>
          <a:p>
            <a:r>
              <a:rPr lang="en-AU" dirty="0" smtClean="0"/>
              <a:t>More ideas for provocations can be found on the Dan Meyer website.</a:t>
            </a:r>
          </a:p>
          <a:p>
            <a:r>
              <a:rPr lang="en-AU" dirty="0" smtClean="0"/>
              <a:t>http://blog.mrmeyer.com/2011/the-three-acts-of-a-mathematical-story/</a:t>
            </a:r>
            <a:endParaRPr lang="en-AU" dirty="0"/>
          </a:p>
        </p:txBody>
      </p:sp>
      <p:sp>
        <p:nvSpPr>
          <p:cNvPr id="4" name="Slide Number Placeholder 3"/>
          <p:cNvSpPr>
            <a:spLocks noGrp="1"/>
          </p:cNvSpPr>
          <p:nvPr>
            <p:ph type="sldNum" sz="quarter" idx="10"/>
          </p:nvPr>
        </p:nvSpPr>
        <p:spPr/>
        <p:txBody>
          <a:bodyPr/>
          <a:lstStyle/>
          <a:p>
            <a:fld id="{F87DB683-A49F-714D-AF7C-6D966E4B4A09}" type="slidenum">
              <a:rPr lang="en-US" smtClean="0"/>
              <a:pPr/>
              <a:t>23</a:t>
            </a:fld>
            <a:endParaRPr lang="en-US"/>
          </a:p>
        </p:txBody>
      </p:sp>
    </p:spTree>
    <p:extLst>
      <p:ext uri="{BB962C8B-B14F-4D97-AF65-F5344CB8AC3E}">
        <p14:creationId xmlns:p14="http://schemas.microsoft.com/office/powerpoint/2010/main" val="1148405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0" kern="1200" baseline="0" dirty="0" smtClean="0">
                <a:solidFill>
                  <a:schemeClr val="tx1"/>
                </a:solidFill>
                <a:latin typeface="Calibri" pitchFamily="34" charset="0"/>
                <a:ea typeface="ＭＳ Ｐゴシック" pitchFamily="34" charset="-128"/>
                <a:cs typeface="+mn-cs"/>
              </a:rPr>
              <a:t>Activities should be selected intentionally, targeting the </a:t>
            </a:r>
            <a:r>
              <a:rPr lang="en-AU" dirty="0" smtClean="0"/>
              <a:t>development of specific understanding, dispositions and skills.</a:t>
            </a:r>
            <a:r>
              <a:rPr lang="en-AU"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The Learning Design thinking tool on the Leading Learning resource is a useful tool to help teachers to be intentional and strategic when designing learning experiences. </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The</a:t>
            </a:r>
            <a:r>
              <a:rPr lang="en-AU" baseline="0" dirty="0" smtClean="0"/>
              <a:t> justice alerts in the Teaching for Effective Learning framework can provide useful ideas when thinking about the predispositions that your diverse learners bring.</a:t>
            </a: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1" baseline="0" dirty="0" smtClean="0"/>
              <a:t>REFERENCE</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Learning Design </a:t>
            </a:r>
          </a:p>
          <a:p>
            <a:pPr marL="0" marR="0" indent="0" algn="l" defTabSz="457200" rtl="0" eaLnBrk="1" fontAlgn="auto" latinLnBrk="0" hangingPunct="1">
              <a:lnSpc>
                <a:spcPct val="100000"/>
              </a:lnSpc>
              <a:spcBef>
                <a:spcPts val="0"/>
              </a:spcBef>
              <a:spcAft>
                <a:spcPts val="0"/>
              </a:spcAft>
              <a:buClrTx/>
              <a:buSzTx/>
              <a:buFontTx/>
              <a:buNone/>
              <a:tabLst/>
              <a:defRPr/>
            </a:pPr>
            <a:r>
              <a:rPr lang="en-AU" b="0" dirty="0" smtClean="0"/>
              <a:t>http://www.acleadersresource.sa.edu.au/index.php?page=learning_design</a:t>
            </a:r>
          </a:p>
        </p:txBody>
      </p:sp>
      <p:sp>
        <p:nvSpPr>
          <p:cNvPr id="4" name="Slide Number Placeholder 3"/>
          <p:cNvSpPr>
            <a:spLocks noGrp="1"/>
          </p:cNvSpPr>
          <p:nvPr>
            <p:ph type="sldNum" sz="quarter" idx="10"/>
          </p:nvPr>
        </p:nvSpPr>
        <p:spPr/>
        <p:txBody>
          <a:bodyPr/>
          <a:lstStyle/>
          <a:p>
            <a:fld id="{F87DB683-A49F-714D-AF7C-6D966E4B4A09}" type="slidenum">
              <a:rPr lang="en-US" smtClean="0"/>
              <a:t>24</a:t>
            </a:fld>
            <a:endParaRPr lang="en-US"/>
          </a:p>
        </p:txBody>
      </p:sp>
    </p:spTree>
    <p:extLst>
      <p:ext uri="{BB962C8B-B14F-4D97-AF65-F5344CB8AC3E}">
        <p14:creationId xmlns:p14="http://schemas.microsoft.com/office/powerpoint/2010/main" val="514526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endParaRPr lang="en-AU" sz="1200" b="0" i="0" kern="1200" dirty="0" smtClean="0">
              <a:solidFill>
                <a:schemeClr val="tx1"/>
              </a:solidFill>
              <a:effectLst/>
              <a:latin typeface="Calibri" pitchFamily="34" charset="0"/>
              <a:ea typeface="ＭＳ Ｐゴシック" pitchFamily="34" charset="-128"/>
              <a:cs typeface="+mn-cs"/>
            </a:endParaRPr>
          </a:p>
          <a:p>
            <a:r>
              <a:rPr lang="en-AU" sz="1200" b="0" i="0" kern="1200" dirty="0" smtClean="0">
                <a:solidFill>
                  <a:schemeClr val="tx1"/>
                </a:solidFill>
                <a:effectLst/>
                <a:latin typeface="Calibri" pitchFamily="34" charset="0"/>
                <a:ea typeface="ＭＳ Ｐゴシック" pitchFamily="34" charset="-128"/>
                <a:cs typeface="+mn-cs"/>
              </a:rPr>
              <a:t>Act 2 in Dan Meyer’s 3 Act Maths, is the main body of the lesson.  </a:t>
            </a:r>
          </a:p>
          <a:p>
            <a:r>
              <a:rPr lang="en-AU" sz="1200" b="0" i="0" kern="1200" dirty="0" smtClean="0">
                <a:solidFill>
                  <a:schemeClr val="tx1"/>
                </a:solidFill>
                <a:effectLst/>
                <a:latin typeface="+mn-lt"/>
                <a:ea typeface="+mn-ea"/>
                <a:cs typeface="+mn-cs"/>
              </a:rPr>
              <a:t>In the main body of a fiction</a:t>
            </a:r>
            <a:r>
              <a:rPr lang="en-AU" sz="1200" b="0" i="0" kern="1200" baseline="0" dirty="0" smtClean="0">
                <a:solidFill>
                  <a:schemeClr val="tx1"/>
                </a:solidFill>
                <a:effectLst/>
                <a:latin typeface="+mn-lt"/>
                <a:ea typeface="+mn-ea"/>
                <a:cs typeface="+mn-cs"/>
              </a:rPr>
              <a:t> book, the </a:t>
            </a:r>
            <a:r>
              <a:rPr lang="en-AU" sz="1200" b="0" i="0" kern="1200" dirty="0" smtClean="0">
                <a:solidFill>
                  <a:schemeClr val="tx1"/>
                </a:solidFill>
                <a:effectLst/>
                <a:latin typeface="+mn-lt"/>
                <a:ea typeface="+mn-ea"/>
                <a:cs typeface="+mn-cs"/>
              </a:rPr>
              <a:t>protagonist overcomes obstacles, looks for resources, and develops new tools. So it is with the second act of this lesson. </a:t>
            </a:r>
          </a:p>
          <a:p>
            <a:r>
              <a:rPr lang="en-AU" sz="1200" b="0" i="0" kern="1200" dirty="0" smtClean="0">
                <a:solidFill>
                  <a:schemeClr val="tx1"/>
                </a:solidFill>
                <a:effectLst/>
                <a:latin typeface="+mn-lt"/>
                <a:ea typeface="+mn-ea"/>
                <a:cs typeface="+mn-cs"/>
              </a:rPr>
              <a:t>Like the protagonist in</a:t>
            </a:r>
            <a:r>
              <a:rPr lang="en-AU" sz="1200" b="0" i="0" kern="1200" baseline="0" dirty="0" smtClean="0">
                <a:solidFill>
                  <a:schemeClr val="tx1"/>
                </a:solidFill>
                <a:effectLst/>
                <a:latin typeface="+mn-lt"/>
                <a:ea typeface="+mn-ea"/>
                <a:cs typeface="+mn-cs"/>
              </a:rPr>
              <a:t> the story, t</a:t>
            </a:r>
            <a:r>
              <a:rPr lang="en-AU" sz="1200" b="0" i="0" kern="1200" dirty="0" smtClean="0">
                <a:solidFill>
                  <a:schemeClr val="tx1"/>
                </a:solidFill>
                <a:effectLst/>
                <a:latin typeface="+mn-lt"/>
                <a:ea typeface="+mn-ea"/>
                <a:cs typeface="+mn-cs"/>
              </a:rPr>
              <a:t>he students need to identify the resources and information necessary to solve the problem.</a:t>
            </a:r>
            <a:endParaRPr lang="en-AU" sz="1200" b="0" i="0" kern="1200" dirty="0" smtClean="0">
              <a:solidFill>
                <a:schemeClr val="tx1"/>
              </a:solidFill>
              <a:effectLst/>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i="0" kern="1200" dirty="0" smtClean="0">
                <a:solidFill>
                  <a:schemeClr val="tx1"/>
                </a:solidFill>
                <a:effectLst/>
                <a:latin typeface="Calibri" pitchFamily="34" charset="0"/>
                <a:ea typeface="ＭＳ Ｐゴシック" pitchFamily="34" charset="-128"/>
                <a:cs typeface="+mn-cs"/>
              </a:rPr>
              <a:t>In </a:t>
            </a:r>
            <a:r>
              <a:rPr lang="en-AU" sz="1200" b="0" i="0" kern="1200" baseline="0" dirty="0" smtClean="0">
                <a:solidFill>
                  <a:schemeClr val="tx1"/>
                </a:solidFill>
                <a:effectLst/>
                <a:latin typeface="Calibri" pitchFamily="34" charset="0"/>
                <a:ea typeface="ＭＳ Ｐゴシック" pitchFamily="34" charset="-128"/>
                <a:cs typeface="+mn-cs"/>
              </a:rPr>
              <a:t>this case there are a range of measurements which are required – the dimensions of the aquarium, the capacity of the aquarium. In this example, even conversion from imperial to metric measurement is required, because the example is American.</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In another</a:t>
            </a:r>
            <a:r>
              <a:rPr lang="en-AU" sz="1200" b="0" i="0" kern="1200" baseline="0" dirty="0" smtClean="0">
                <a:solidFill>
                  <a:schemeClr val="tx1"/>
                </a:solidFill>
                <a:effectLst/>
                <a:latin typeface="+mn-lt"/>
                <a:ea typeface="+mn-ea"/>
                <a:cs typeface="+mn-cs"/>
              </a:rPr>
              <a:t> curriculum area, it might be factual information that is required, for example, about a country, person or event.</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87DB683-A49F-714D-AF7C-6D966E4B4A09}" type="slidenum">
              <a:rPr lang="en-US" smtClean="0"/>
              <a:t>25</a:t>
            </a:fld>
            <a:endParaRPr lang="en-US"/>
          </a:p>
        </p:txBody>
      </p:sp>
    </p:spTree>
    <p:extLst>
      <p:ext uri="{BB962C8B-B14F-4D97-AF65-F5344CB8AC3E}">
        <p14:creationId xmlns:p14="http://schemas.microsoft.com/office/powerpoint/2010/main" val="3011496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r>
              <a:rPr lang="en-AU" dirty="0" smtClean="0"/>
              <a:t>Having asked students for the information that is required, they are then challenged to think how they might use that information to solve the problem.</a:t>
            </a:r>
          </a:p>
          <a:p>
            <a:endParaRPr lang="en-AU" sz="1200" b="0" i="0" kern="1200" dirty="0" smtClean="0">
              <a:solidFill>
                <a:schemeClr val="tx1"/>
              </a:solidFill>
              <a:effectLst/>
              <a:latin typeface="+mn-lt"/>
              <a:ea typeface="+mn-ea"/>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b="1" dirty="0" smtClean="0"/>
              <a:t>DISCUSSION</a:t>
            </a: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Which of the ‘From procedure to problem solving’ techniques align with the two parts of</a:t>
            </a:r>
            <a:r>
              <a:rPr lang="en-AU" baseline="0" dirty="0" smtClean="0"/>
              <a:t> </a:t>
            </a:r>
            <a:r>
              <a:rPr lang="en-AU" dirty="0" smtClean="0"/>
              <a:t>Dan Meyer’s ‘Act 2’?</a:t>
            </a:r>
          </a:p>
          <a:p>
            <a:endParaRPr lang="en-AU"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7DB683-A49F-714D-AF7C-6D966E4B4A09}" type="slidenum">
              <a:rPr lang="en-US" smtClean="0"/>
              <a:t>26</a:t>
            </a:fld>
            <a:endParaRPr lang="en-US"/>
          </a:p>
        </p:txBody>
      </p:sp>
    </p:spTree>
    <p:extLst>
      <p:ext uri="{BB962C8B-B14F-4D97-AF65-F5344CB8AC3E}">
        <p14:creationId xmlns:p14="http://schemas.microsoft.com/office/powerpoint/2010/main" val="3011496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b="1" dirty="0" smtClean="0"/>
              <a:t>DISCUSSION</a:t>
            </a: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What</a:t>
            </a:r>
            <a:r>
              <a:rPr lang="en-AU" baseline="0" dirty="0" smtClean="0"/>
              <a:t> might be the i</a:t>
            </a:r>
            <a:r>
              <a:rPr lang="en-AU" dirty="0" smtClean="0"/>
              <a:t>ntention</a:t>
            </a:r>
            <a:r>
              <a:rPr lang="en-AU" baseline="0" dirty="0" smtClean="0"/>
              <a:t> or p</a:t>
            </a:r>
            <a:r>
              <a:rPr lang="en-AU" dirty="0" smtClean="0"/>
              <a:t>urpose of the</a:t>
            </a:r>
            <a:r>
              <a:rPr lang="en-AU" baseline="0" dirty="0" smtClean="0"/>
              <a:t> </a:t>
            </a:r>
            <a:r>
              <a:rPr lang="en-AU" dirty="0" smtClean="0"/>
              <a:t>techniques, ‘Provide insufficient information’ and ‘Don’t give any of the steps at first’? </a:t>
            </a: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What student actions do they encourage?</a:t>
            </a: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Instruct</a:t>
            </a:r>
            <a:r>
              <a:rPr lang="en-AU" baseline="0" dirty="0" smtClean="0"/>
              <a:t> participants to refer to the Critical and creative thinking continuum (Handout 4). Which elements/sub-elements, (refer to the left hand column), do they think these techniques might help to build in students?</a:t>
            </a:r>
            <a:endParaRPr lang="en-AU" dirty="0" smtClean="0"/>
          </a:p>
          <a:p>
            <a:pPr marL="0" marR="0" indent="0" algn="l" defTabSz="457145"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endParaRPr lang="en-AU" b="1"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b="0" dirty="0" smtClean="0"/>
              <a:t>Participants may notice a range of possible connections with the strategy and the </a:t>
            </a:r>
            <a:r>
              <a:rPr lang="en-AU" baseline="0" dirty="0" smtClean="0"/>
              <a:t>Critical and creative thinking continuum elements</a:t>
            </a:r>
            <a:r>
              <a:rPr lang="en-AU" b="0" dirty="0" smtClean="0"/>
              <a:t> (depending on the problem). </a:t>
            </a:r>
          </a:p>
          <a:p>
            <a:pPr marL="0" marR="0" indent="0" algn="l" defTabSz="457145" rtl="0" eaLnBrk="0" fontAlgn="base" latinLnBrk="0" hangingPunct="0">
              <a:lnSpc>
                <a:spcPct val="100000"/>
              </a:lnSpc>
              <a:spcBef>
                <a:spcPct val="30000"/>
              </a:spcBef>
              <a:spcAft>
                <a:spcPct val="0"/>
              </a:spcAft>
              <a:buClrTx/>
              <a:buSzTx/>
              <a:buFontTx/>
              <a:buNone/>
              <a:tabLst/>
              <a:defRPr/>
            </a:pPr>
            <a:r>
              <a:rPr lang="en-AU" b="0" dirty="0" smtClean="0"/>
              <a:t>Some examples are:</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smtClean="0"/>
              <a:t>When students are given insufficient information, they are forced to pose authentic questions (sub-element 1) in order to proceed with the problem. The questions they pose are questions that they want to know the answers to, and they have an idea of how they might use the answers.</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smtClean="0"/>
              <a:t>When students are not given the steps to take, they begin to ‘Reflect on the process’, (sub-element 8) identifying the necessary steps that need to be taken in order to solve the problem.</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smtClean="0"/>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smtClean="0"/>
          </a:p>
          <a:p>
            <a:pPr marL="0" marR="0" indent="0" algn="l" defTabSz="457145" rtl="0" eaLnBrk="0" fontAlgn="base" latinLnBrk="0" hangingPunct="0">
              <a:lnSpc>
                <a:spcPct val="100000"/>
              </a:lnSpc>
              <a:spcBef>
                <a:spcPct val="30000"/>
              </a:spcBef>
              <a:spcAft>
                <a:spcPct val="0"/>
              </a:spcAft>
              <a:buClrTx/>
              <a:buSzTx/>
              <a:buFontTx/>
              <a:buNone/>
              <a:tabLst/>
              <a:defRPr/>
            </a:pPr>
            <a:endParaRPr lang="en-AU" b="1" dirty="0" smtClean="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27</a:t>
            </a:fld>
            <a:endParaRPr lang="en-AU"/>
          </a:p>
        </p:txBody>
      </p:sp>
    </p:spTree>
    <p:extLst>
      <p:ext uri="{BB962C8B-B14F-4D97-AF65-F5344CB8AC3E}">
        <p14:creationId xmlns:p14="http://schemas.microsoft.com/office/powerpoint/2010/main" val="2151721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endParaRPr lang="en-AU" b="1"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b="0" dirty="0" smtClean="0"/>
              <a:t>Participants may remember this slide from Workshop 1. </a:t>
            </a:r>
          </a:p>
          <a:p>
            <a:pPr marL="0" marR="0" indent="0" algn="l" defTabSz="457145" rtl="0" eaLnBrk="0" fontAlgn="base" latinLnBrk="0" hangingPunct="0">
              <a:lnSpc>
                <a:spcPct val="100000"/>
              </a:lnSpc>
              <a:spcBef>
                <a:spcPct val="30000"/>
              </a:spcBef>
              <a:spcAft>
                <a:spcPct val="0"/>
              </a:spcAft>
              <a:buClrTx/>
              <a:buSzTx/>
              <a:buFontTx/>
              <a:buNone/>
              <a:tabLst/>
              <a:defRPr/>
            </a:pPr>
            <a:r>
              <a:rPr lang="en-AU" b="0" dirty="0" smtClean="0"/>
              <a:t>It showed that the greatest </a:t>
            </a:r>
            <a:r>
              <a:rPr lang="en-AU" b="0" baseline="0" dirty="0" smtClean="0"/>
              <a:t>opportunity</a:t>
            </a:r>
            <a:r>
              <a:rPr lang="en-AU" b="0" dirty="0" smtClean="0"/>
              <a:t> for improvement</a:t>
            </a:r>
            <a:r>
              <a:rPr lang="en-AU" b="0" baseline="0" dirty="0" smtClean="0"/>
              <a:t> in NAPLAN was in</a:t>
            </a:r>
            <a:r>
              <a:rPr lang="en-AU" b="0" dirty="0" smtClean="0"/>
              <a:t> developing student ability to answer non-routine, multistep </a:t>
            </a:r>
            <a:r>
              <a:rPr lang="en-AU" b="0" baseline="0" dirty="0" smtClean="0"/>
              <a:t>problem solving questions.</a:t>
            </a:r>
          </a:p>
          <a:p>
            <a:pPr marL="0" marR="0" indent="0" algn="l" defTabSz="457145" rtl="0" eaLnBrk="0" fontAlgn="base" latinLnBrk="0" hangingPunct="0">
              <a:lnSpc>
                <a:spcPct val="100000"/>
              </a:lnSpc>
              <a:spcBef>
                <a:spcPct val="30000"/>
              </a:spcBef>
              <a:spcAft>
                <a:spcPct val="0"/>
              </a:spcAft>
              <a:buClrTx/>
              <a:buSzTx/>
              <a:buFontTx/>
              <a:buNone/>
              <a:tabLst/>
              <a:defRPr/>
            </a:pPr>
            <a:r>
              <a:rPr lang="en-AU" b="0" dirty="0" smtClean="0"/>
              <a:t>In the past, some teachers have been reluctant to let students work out the steps for solving problems for themselves. But, in NAPLAN ,students don’t get any steps or support – they just need to know what to do when</a:t>
            </a:r>
            <a:r>
              <a:rPr lang="en-AU" b="0" baseline="0" dirty="0" smtClean="0"/>
              <a:t> faced with an unfamiliar situation.</a:t>
            </a:r>
          </a:p>
          <a:p>
            <a:pPr marL="0" marR="0" indent="0" algn="l" defTabSz="457145" rtl="0" eaLnBrk="0" fontAlgn="base" latinLnBrk="0" hangingPunct="0">
              <a:lnSpc>
                <a:spcPct val="100000"/>
              </a:lnSpc>
              <a:spcBef>
                <a:spcPct val="30000"/>
              </a:spcBef>
              <a:spcAft>
                <a:spcPct val="0"/>
              </a:spcAft>
              <a:buClrTx/>
              <a:buSzTx/>
              <a:buFontTx/>
              <a:buNone/>
              <a:tabLst/>
              <a:defRPr/>
            </a:pPr>
            <a:r>
              <a:rPr lang="en-AU" b="0" baseline="0" dirty="0" smtClean="0"/>
              <a:t>When you think about it, it is quite unfair to have students trying to manage non-routine questions for the first time, under the test conditions of NAPLAN when they have no opportunity for dialogue with their teacher or the other students. It’s important to give all students experience in non-routine problem solving tasks in lesson time.</a:t>
            </a:r>
          </a:p>
          <a:p>
            <a:pPr marL="0" marR="0" indent="0" algn="l" defTabSz="457145" rtl="0" eaLnBrk="0" fontAlgn="base" latinLnBrk="0" hangingPunct="0">
              <a:lnSpc>
                <a:spcPct val="100000"/>
              </a:lnSpc>
              <a:spcBef>
                <a:spcPct val="30000"/>
              </a:spcBef>
              <a:spcAft>
                <a:spcPct val="0"/>
              </a:spcAft>
              <a:buClrTx/>
              <a:buSzTx/>
              <a:buFontTx/>
              <a:buNone/>
              <a:tabLst/>
              <a:defRPr/>
            </a:pPr>
            <a:r>
              <a:rPr lang="en-AU" b="0" baseline="0" dirty="0" smtClean="0"/>
              <a:t>Similarly, students doing SACE sometimes struggle when they are inexperienced in devising and investigating their own questions, for example in the Research Project. The ‘From Procedure to problem solving’ strategy gives students those important experiences.</a:t>
            </a:r>
          </a:p>
          <a:p>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28</a:t>
            </a:fld>
            <a:endParaRPr lang="en-AU"/>
          </a:p>
        </p:txBody>
      </p:sp>
    </p:spTree>
    <p:extLst>
      <p:ext uri="{BB962C8B-B14F-4D97-AF65-F5344CB8AC3E}">
        <p14:creationId xmlns:p14="http://schemas.microsoft.com/office/powerpoint/2010/main" val="2726597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i="0" kern="1200" baseline="0" dirty="0" smtClean="0">
                <a:solidFill>
                  <a:schemeClr val="tx1"/>
                </a:solidFill>
                <a:effectLst/>
                <a:latin typeface="Calibri" pitchFamily="34" charset="0"/>
                <a:ea typeface="ＭＳ Ｐゴシック" pitchFamily="34" charset="-128"/>
                <a:cs typeface="+mn-cs"/>
              </a:rPr>
              <a:t>MATERIALS</a:t>
            </a:r>
            <a:r>
              <a:rPr lang="en-AU" sz="1200" b="0" i="0" kern="1200" baseline="0" dirty="0" smtClean="0">
                <a:solidFill>
                  <a:schemeClr val="tx1"/>
                </a:solidFill>
                <a:effectLst/>
                <a:latin typeface="Calibri" pitchFamily="34" charset="0"/>
                <a:ea typeface="ＭＳ Ｐゴシック" pitchFamily="34" charset="-128"/>
                <a:cs typeface="+mn-cs"/>
              </a:rPr>
              <a:t/>
            </a:r>
            <a:br>
              <a:rPr lang="en-AU" sz="1200" b="0" i="0" kern="1200" baseline="0" dirty="0" smtClean="0">
                <a:solidFill>
                  <a:schemeClr val="tx1"/>
                </a:solidFill>
                <a:effectLst/>
                <a:latin typeface="Calibri" pitchFamily="34" charset="0"/>
                <a:ea typeface="ＭＳ Ｐゴシック" pitchFamily="34" charset="-128"/>
                <a:cs typeface="+mn-cs"/>
              </a:rPr>
            </a:br>
            <a:r>
              <a:rPr lang="en-AU" sz="1200" b="0" i="0" kern="1200" baseline="0" dirty="0" smtClean="0">
                <a:solidFill>
                  <a:schemeClr val="tx1"/>
                </a:solidFill>
                <a:effectLst/>
                <a:latin typeface="Calibri" pitchFamily="34" charset="0"/>
                <a:ea typeface="ＭＳ Ｐゴシック" pitchFamily="34" charset="-128"/>
                <a:cs typeface="+mn-cs"/>
              </a:rPr>
              <a:t>Post-it notes/ large sheets of paper/ </a:t>
            </a:r>
            <a:r>
              <a:rPr lang="en-AU" sz="1200" b="0" i="0" kern="1200" baseline="0" dirty="0" err="1" smtClean="0">
                <a:solidFill>
                  <a:schemeClr val="tx1"/>
                </a:solidFill>
                <a:effectLst/>
                <a:latin typeface="Calibri" pitchFamily="34" charset="0"/>
                <a:ea typeface="ＭＳ Ｐゴシック" pitchFamily="34" charset="-128"/>
                <a:cs typeface="+mn-cs"/>
              </a:rPr>
              <a:t>textas</a:t>
            </a:r>
            <a:endParaRPr lang="en-US" b="1" dirty="0" smtClean="0"/>
          </a:p>
          <a:p>
            <a:pPr marL="0" marR="0" indent="0" algn="l" defTabSz="457145" rtl="0" eaLnBrk="0" fontAlgn="base" latinLnBrk="0" hangingPunct="0">
              <a:lnSpc>
                <a:spcPct val="100000"/>
              </a:lnSpc>
              <a:spcBef>
                <a:spcPct val="30000"/>
              </a:spcBef>
              <a:spcAft>
                <a:spcPct val="0"/>
              </a:spcAft>
              <a:buClrTx/>
              <a:buSzTx/>
              <a:buFontTx/>
              <a:buNone/>
              <a:tabLst/>
              <a:defRPr/>
            </a:pPr>
            <a:endParaRPr lang="en-AU" b="0" baseline="0"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i="0" kern="1200" baseline="0" dirty="0" smtClean="0">
                <a:solidFill>
                  <a:schemeClr val="tx1"/>
                </a:solidFill>
                <a:effectLst/>
                <a:latin typeface="Calibri" pitchFamily="34" charset="0"/>
                <a:ea typeface="ＭＳ Ｐゴシック" pitchFamily="34" charset="-128"/>
                <a:cs typeface="+mn-cs"/>
              </a:rPr>
              <a:t>SLIDE NOTES</a:t>
            </a:r>
            <a:endParaRPr lang="en-AU" b="0" baseline="0"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b="0" baseline="0" dirty="0" smtClean="0"/>
              <a:t>Reflect on the actions of the teacher in the video at the beginning of the workshop. He didn’t give students the steps, but he didn’t abandon them either. He was very active, questioning student ideas and encouraging them to learn from each other. </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b="0" baseline="0"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b="0" baseline="0" dirty="0" smtClean="0"/>
              <a:t>‘Socratic questioning’ and ‘Use dialogue’ techniques in the ‘From tell to ask’ strategy, or the questions in the ‘Bringing it to Life’ tool, can also be useful to support students to develop ways to solve problems for themselves. </a:t>
            </a:r>
          </a:p>
          <a:p>
            <a:r>
              <a:rPr lang="en-AU" b="0" baseline="0" dirty="0" smtClean="0"/>
              <a:t>Other scaffolds such as </a:t>
            </a:r>
            <a:r>
              <a:rPr lang="en-AU" baseline="0" dirty="0" smtClean="0"/>
              <a:t>manipulative materials, strategy cue sheets, giving feedback, </a:t>
            </a:r>
            <a:r>
              <a:rPr lang="en-AU" b="0" baseline="0" dirty="0" smtClean="0"/>
              <a:t>‘Word Walls’, breaking the task </a:t>
            </a:r>
            <a:r>
              <a:rPr lang="en-AU" dirty="0" smtClean="0"/>
              <a:t>into smaller more, manageable parts, cue cards, or questions such as </a:t>
            </a:r>
          </a:p>
          <a:p>
            <a:pPr marL="171450" indent="-171450">
              <a:buFont typeface="Arial" panose="020B0604020202020204" pitchFamily="34" charset="0"/>
              <a:buChar char="•"/>
            </a:pPr>
            <a:r>
              <a:rPr lang="en-AU" dirty="0" smtClean="0"/>
              <a:t>‘What are you sure the answer isn’t?’’ or </a:t>
            </a:r>
          </a:p>
          <a:p>
            <a:pPr marL="171450" indent="-171450">
              <a:buFont typeface="Arial" panose="020B0604020202020204" pitchFamily="34" charset="0"/>
              <a:buChar char="•"/>
            </a:pPr>
            <a:r>
              <a:rPr lang="en-AU" dirty="0" smtClean="0"/>
              <a:t>‘What do you think someone who did know what to do</a:t>
            </a:r>
            <a:r>
              <a:rPr lang="en-AU" baseline="0" dirty="0" smtClean="0"/>
              <a:t> would do?’ </a:t>
            </a:r>
          </a:p>
          <a:p>
            <a:pPr marL="0" indent="0">
              <a:buFont typeface="Arial" panose="020B0604020202020204" pitchFamily="34" charset="0"/>
              <a:buNone/>
            </a:pPr>
            <a:r>
              <a:rPr lang="en-AU" baseline="0" dirty="0" smtClean="0"/>
              <a:t>could all be used.</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b="1"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b="1" dirty="0" smtClean="0"/>
              <a:t>DISCUSSION</a:t>
            </a:r>
          </a:p>
          <a:p>
            <a:r>
              <a:rPr lang="en-AU" sz="1200" b="0" i="0" kern="1200" dirty="0" smtClean="0">
                <a:solidFill>
                  <a:schemeClr val="tx1"/>
                </a:solidFill>
                <a:effectLst/>
                <a:latin typeface="Calibri" pitchFamily="34" charset="0"/>
                <a:ea typeface="ＭＳ Ｐゴシック" pitchFamily="34" charset="-128"/>
                <a:cs typeface="+mn-cs"/>
              </a:rPr>
              <a:t>Discuss scaffold</a:t>
            </a:r>
            <a:r>
              <a:rPr lang="en-AU" sz="1200" b="0" i="0" kern="1200" baseline="0" dirty="0" smtClean="0">
                <a:solidFill>
                  <a:schemeClr val="tx1"/>
                </a:solidFill>
                <a:effectLst/>
                <a:latin typeface="Calibri" pitchFamily="34" charset="0"/>
                <a:ea typeface="ＭＳ Ｐゴシック" pitchFamily="34" charset="-128"/>
                <a:cs typeface="+mn-cs"/>
              </a:rPr>
              <a:t>s you have used to support all students to become independent expert problem solvers. </a:t>
            </a:r>
          </a:p>
          <a:p>
            <a:r>
              <a:rPr lang="en-AU" sz="1200" b="0" i="0" kern="1200" baseline="0" dirty="0" smtClean="0">
                <a:solidFill>
                  <a:schemeClr val="tx1"/>
                </a:solidFill>
                <a:effectLst/>
                <a:latin typeface="Calibri" pitchFamily="34" charset="0"/>
                <a:ea typeface="ＭＳ Ｐゴシック" pitchFamily="34" charset="-128"/>
                <a:cs typeface="+mn-cs"/>
              </a:rPr>
              <a:t>These could be written down and displayed, or viewed as a gallery walk.</a:t>
            </a:r>
          </a:p>
          <a:p>
            <a:endParaRPr lang="en-AU" sz="1200" b="0" i="0" kern="1200" baseline="0" dirty="0" smtClean="0">
              <a:solidFill>
                <a:schemeClr val="tx1"/>
              </a:solidFill>
              <a:effectLst/>
              <a:latin typeface="Calibri" pitchFamily="34" charset="0"/>
              <a:ea typeface="ＭＳ Ｐゴシック" pitchFamily="34" charset="-128"/>
              <a:cs typeface="+mn-cs"/>
            </a:endParaRPr>
          </a:p>
          <a:p>
            <a:r>
              <a:rPr lang="en-US" b="1" dirty="0" smtClean="0"/>
              <a:t>REFERENCES</a:t>
            </a:r>
          </a:p>
          <a:p>
            <a:r>
              <a:rPr lang="en-AU" b="0" baseline="0" dirty="0" smtClean="0"/>
              <a:t>‘Bringing it to Life’ tool Leading Learning website</a:t>
            </a:r>
          </a:p>
          <a:p>
            <a:r>
              <a:rPr lang="en-US" dirty="0" smtClean="0"/>
              <a:t>http://www.acleadersresource.sa.edu.au/index.php?page=bringing_it_to_life </a:t>
            </a:r>
            <a:endParaRPr lang="en-US"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29</a:t>
            </a:fld>
            <a:endParaRPr lang="en-AU"/>
          </a:p>
        </p:txBody>
      </p:sp>
    </p:spTree>
    <p:extLst>
      <p:ext uri="{BB962C8B-B14F-4D97-AF65-F5344CB8AC3E}">
        <p14:creationId xmlns:p14="http://schemas.microsoft.com/office/powerpoint/2010/main" val="272659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3671"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Batang" panose="02030600000101010101" pitchFamily="18" charset="-127"/>
                <a:cs typeface="+mn-cs"/>
              </a:rPr>
              <a:t>HANDOUTS</a:t>
            </a: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b="0" kern="1200" baseline="0" dirty="0" smtClean="0">
                <a:solidFill>
                  <a:schemeClr val="tx1"/>
                </a:solidFill>
                <a:latin typeface="Calibri" pitchFamily="34" charset="0"/>
                <a:ea typeface="Batang" panose="02030600000101010101" pitchFamily="18" charset="-127"/>
                <a:cs typeface="+mn-cs"/>
              </a:rPr>
              <a:t>Handout 1: </a:t>
            </a:r>
            <a:r>
              <a:rPr lang="en-AU" sz="1200" b="0" kern="1200" baseline="0" dirty="0" smtClean="0">
                <a:solidFill>
                  <a:schemeClr val="tx1"/>
                </a:solidFill>
                <a:latin typeface="Calibri" pitchFamily="34" charset="0"/>
                <a:ea typeface="ＭＳ Ｐゴシック" pitchFamily="34" charset="-128"/>
                <a:cs typeface="+mn-cs"/>
              </a:rPr>
              <a:t>Procedure to problem solving, strategy </a:t>
            </a:r>
            <a:r>
              <a:rPr lang="en-AU" sz="1200" b="0" kern="1200" baseline="0" dirty="0" smtClean="0">
                <a:solidFill>
                  <a:schemeClr val="tx1"/>
                </a:solidFill>
                <a:latin typeface="Calibri" pitchFamily="34" charset="0"/>
                <a:ea typeface="Batang" panose="02030600000101010101" pitchFamily="18" charset="-127"/>
                <a:cs typeface="+mn-cs"/>
              </a:rPr>
              <a:t>and example techniques.</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b="1" kern="1200" baseline="0" dirty="0" smtClean="0">
              <a:solidFill>
                <a:schemeClr val="tx1"/>
              </a:solidFill>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endParaRPr lang="en-US" sz="1200" b="1" kern="1200" dirty="0" smtClean="0">
              <a:solidFill>
                <a:schemeClr val="tx1"/>
              </a:solidFill>
              <a:latin typeface="Calibri" pitchFamily="34" charset="0"/>
              <a:ea typeface="ＭＳ Ｐゴシック" pitchFamily="34" charset="-128"/>
              <a:cs typeface="+mn-cs"/>
            </a:endParaRPr>
          </a:p>
          <a:p>
            <a:pPr defTabSz="453671">
              <a:defRPr/>
            </a:pPr>
            <a:r>
              <a:rPr lang="en-AU" sz="1200" b="0" kern="1200" dirty="0" smtClean="0">
                <a:solidFill>
                  <a:schemeClr val="tx1"/>
                </a:solidFill>
                <a:latin typeface="Calibri" pitchFamily="34" charset="0"/>
                <a:ea typeface="ＭＳ Ｐゴシック" pitchFamily="34" charset="-128"/>
                <a:cs typeface="+mn-cs"/>
              </a:rPr>
              <a:t>The</a:t>
            </a:r>
            <a:r>
              <a:rPr lang="en-AU" sz="1200" b="0" kern="1200" baseline="0" dirty="0" smtClean="0">
                <a:solidFill>
                  <a:schemeClr val="tx1"/>
                </a:solidFill>
                <a:latin typeface="Calibri" pitchFamily="34" charset="0"/>
                <a:ea typeface="ＭＳ Ｐゴシック" pitchFamily="34" charset="-128"/>
                <a:cs typeface="+mn-cs"/>
              </a:rPr>
              <a:t> </a:t>
            </a:r>
            <a:r>
              <a:rPr lang="en-AU" sz="1200" b="0" kern="1200" dirty="0" smtClean="0">
                <a:solidFill>
                  <a:schemeClr val="tx1"/>
                </a:solidFill>
                <a:latin typeface="Calibri" pitchFamily="34" charset="0"/>
                <a:ea typeface="ＭＳ Ｐゴシック" pitchFamily="34" charset="-128"/>
                <a:cs typeface="+mn-cs"/>
              </a:rPr>
              <a:t>four strategies of Transforming Tasks </a:t>
            </a:r>
            <a:r>
              <a:rPr lang="en-AU" sz="1200" b="0" kern="1200" baseline="0" dirty="0" smtClean="0">
                <a:solidFill>
                  <a:schemeClr val="tx1"/>
                </a:solidFill>
                <a:latin typeface="Calibri" pitchFamily="34" charset="0"/>
                <a:ea typeface="ＭＳ Ｐゴシック" pitchFamily="34" charset="-128"/>
                <a:cs typeface="+mn-cs"/>
              </a:rPr>
              <a:t>are:</a:t>
            </a:r>
          </a:p>
          <a:p>
            <a:pPr marL="171450" indent="-171450" defTabSz="453671">
              <a:buFont typeface="Arial" panose="020B0604020202020204" pitchFamily="34" charset="0"/>
              <a:buChar char="•"/>
              <a:defRPr/>
            </a:pPr>
            <a:r>
              <a:rPr lang="en-AU" sz="1200" b="0" kern="1200" baseline="0" dirty="0" smtClean="0">
                <a:solidFill>
                  <a:schemeClr val="tx1"/>
                </a:solidFill>
                <a:latin typeface="Calibri" pitchFamily="34" charset="0"/>
                <a:ea typeface="ＭＳ Ｐゴシック" pitchFamily="34" charset="-128"/>
                <a:cs typeface="+mn-cs"/>
              </a:rPr>
              <a:t>From closed to open</a:t>
            </a:r>
          </a:p>
          <a:p>
            <a:pPr marL="171450" indent="-171450" defTabSz="453671">
              <a:buFont typeface="Arial" panose="020B0604020202020204" pitchFamily="34" charset="0"/>
              <a:buChar char="•"/>
              <a:defRPr/>
            </a:pPr>
            <a:r>
              <a:rPr lang="en-AU" sz="1200" b="0" kern="1200" baseline="0" dirty="0" smtClean="0">
                <a:solidFill>
                  <a:schemeClr val="tx1"/>
                </a:solidFill>
                <a:latin typeface="Calibri" pitchFamily="34" charset="0"/>
                <a:ea typeface="ＭＳ Ｐゴシック" pitchFamily="34" charset="-128"/>
                <a:cs typeface="+mn-cs"/>
              </a:rPr>
              <a:t>From tell to ask</a:t>
            </a:r>
          </a:p>
          <a:p>
            <a:pPr marL="171450" indent="-171450" defTabSz="453671">
              <a:buFont typeface="Arial" panose="020B0604020202020204" pitchFamily="34" charset="0"/>
              <a:buChar char="•"/>
              <a:defRPr/>
            </a:pPr>
            <a:r>
              <a:rPr lang="en-AU" sz="1200" b="0" kern="1200" baseline="0" dirty="0" smtClean="0">
                <a:solidFill>
                  <a:schemeClr val="tx1"/>
                </a:solidFill>
                <a:latin typeface="Calibri" pitchFamily="34" charset="0"/>
                <a:ea typeface="ＭＳ Ｐゴシック" pitchFamily="34" charset="-128"/>
                <a:cs typeface="+mn-cs"/>
              </a:rPr>
              <a:t>From procedure to problem solving</a:t>
            </a:r>
          </a:p>
          <a:p>
            <a:pPr marL="171450" indent="-171450" defTabSz="453671">
              <a:buFont typeface="Arial" panose="020B0604020202020204" pitchFamily="34" charset="0"/>
              <a:buChar char="•"/>
              <a:defRPr/>
            </a:pPr>
            <a:r>
              <a:rPr lang="en-AU" sz="1200" b="0" kern="1200" baseline="0" dirty="0" smtClean="0">
                <a:solidFill>
                  <a:schemeClr val="tx1"/>
                </a:solidFill>
                <a:latin typeface="Calibri" pitchFamily="34" charset="0"/>
                <a:ea typeface="ＭＳ Ｐゴシック" pitchFamily="34" charset="-128"/>
                <a:cs typeface="+mn-cs"/>
              </a:rPr>
              <a:t>From information to understanding.</a:t>
            </a:r>
          </a:p>
          <a:p>
            <a:pPr defTabSz="453671">
              <a:defRPr/>
            </a:pPr>
            <a:endParaRPr lang="en-AU" b="0" dirty="0" smtClean="0"/>
          </a:p>
          <a:p>
            <a:pPr defTabSz="453671">
              <a:defRPr/>
            </a:pPr>
            <a:r>
              <a:rPr lang="en-AU" b="0" dirty="0" smtClean="0"/>
              <a:t>The focus of this workshop is the ‘From procedure to problem solving’</a:t>
            </a:r>
            <a:r>
              <a:rPr lang="en-AU" b="0" baseline="0" dirty="0" smtClean="0"/>
              <a:t> strategy.</a:t>
            </a:r>
            <a:r>
              <a:rPr lang="en-AU" b="0" dirty="0" smtClean="0"/>
              <a:t> </a:t>
            </a:r>
          </a:p>
          <a:p>
            <a:pPr marL="0" marR="0" indent="0" algn="l" defTabSz="453671" rtl="0" eaLnBrk="0" fontAlgn="base" latinLnBrk="0" hangingPunct="0">
              <a:lnSpc>
                <a:spcPct val="100000"/>
              </a:lnSpc>
              <a:spcBef>
                <a:spcPct val="30000"/>
              </a:spcBef>
              <a:spcAft>
                <a:spcPct val="0"/>
              </a:spcAft>
              <a:buClrTx/>
              <a:buSzTx/>
              <a:buFontTx/>
              <a:buNone/>
              <a:tabLst/>
              <a:defRPr/>
            </a:pPr>
            <a:endParaRPr lang="en-AU" sz="1200" b="1" kern="1200" baseline="0" dirty="0" smtClean="0">
              <a:solidFill>
                <a:schemeClr val="tx1"/>
              </a:solidFill>
              <a:latin typeface="Calibri" pitchFamily="34" charset="0"/>
              <a:ea typeface="Batang" panose="02030600000101010101" pitchFamily="18" charset="-127"/>
              <a:cs typeface="+mn-cs"/>
            </a:endParaRPr>
          </a:p>
          <a:p>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3</a:t>
            </a:fld>
            <a:endParaRPr lang="en-AU"/>
          </a:p>
        </p:txBody>
      </p:sp>
    </p:spTree>
    <p:extLst>
      <p:ext uri="{BB962C8B-B14F-4D97-AF65-F5344CB8AC3E}">
        <p14:creationId xmlns:p14="http://schemas.microsoft.com/office/powerpoint/2010/main" val="1805877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endParaRPr lang="en-AU"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i="0" kern="1200" dirty="0" smtClean="0">
                <a:solidFill>
                  <a:schemeClr val="tx1"/>
                </a:solidFill>
                <a:effectLst/>
                <a:latin typeface="Calibri" pitchFamily="34" charset="0"/>
                <a:ea typeface="ＭＳ Ｐゴシック" pitchFamily="34" charset="-128"/>
                <a:cs typeface="+mn-cs"/>
              </a:rPr>
              <a:t>‘Design Thinking’, talks about phrasing a generative question with: ‘How Might We?’ Within that phrase is important implied meaning that supports students to engage and persevere.</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i="0" u="none" strike="noStrike" kern="1200" baseline="0" dirty="0" smtClean="0">
                <a:solidFill>
                  <a:schemeClr val="tx1"/>
                </a:solidFill>
                <a:latin typeface="Calibri" pitchFamily="34" charset="0"/>
                <a:ea typeface="ＭＳ Ｐゴシック" pitchFamily="34" charset="-128"/>
                <a:cs typeface="+mn-cs"/>
              </a:rPr>
              <a:t>“How” assumes that solutions exist and provides the creative confidence needed to persist.</a:t>
            </a:r>
          </a:p>
          <a:p>
            <a:r>
              <a:rPr lang="en-AU" sz="1200" b="0" i="0" u="none" strike="noStrike" kern="1200" baseline="0" dirty="0" smtClean="0">
                <a:solidFill>
                  <a:schemeClr val="tx1"/>
                </a:solidFill>
                <a:latin typeface="Calibri" pitchFamily="34" charset="0"/>
                <a:ea typeface="ＭＳ Ｐゴシック" pitchFamily="34" charset="-128"/>
                <a:cs typeface="+mn-cs"/>
              </a:rPr>
              <a:t>“Might” says that our ideas might work, or they might not. But either way, we’ll learn something useful.</a:t>
            </a:r>
          </a:p>
          <a:p>
            <a:r>
              <a:rPr lang="en-AU" sz="1200" b="0" i="0" u="none" strike="noStrike" kern="1200" baseline="0" dirty="0" smtClean="0">
                <a:solidFill>
                  <a:schemeClr val="tx1"/>
                </a:solidFill>
                <a:latin typeface="Calibri" pitchFamily="34" charset="0"/>
                <a:ea typeface="ＭＳ Ｐゴシック" pitchFamily="34" charset="-128"/>
                <a:cs typeface="+mn-cs"/>
              </a:rPr>
              <a:t>“We” signals that the process will be collaborative and that we will build on each other’s ideas to find creative solutions together.</a:t>
            </a:r>
            <a:endParaRPr lang="en-AU" sz="1200" b="0" i="0" kern="1200" dirty="0" smtClean="0">
              <a:solidFill>
                <a:schemeClr val="tx1"/>
              </a:solidFill>
              <a:effectLst/>
              <a:latin typeface="Calibri" pitchFamily="34" charset="0"/>
              <a:ea typeface="ＭＳ Ｐゴシック" pitchFamily="34" charset="-128"/>
              <a:cs typeface="+mn-cs"/>
            </a:endParaRPr>
          </a:p>
          <a:p>
            <a:endParaRPr lang="en-AU" b="1" dirty="0" smtClean="0"/>
          </a:p>
          <a:p>
            <a:r>
              <a:rPr lang="en-AU" b="1" dirty="0" smtClean="0"/>
              <a:t>REFERENCES</a:t>
            </a:r>
          </a:p>
          <a:p>
            <a:r>
              <a:rPr lang="en-AU" sz="1200" b="0" i="0" kern="1200" dirty="0" smtClean="0">
                <a:solidFill>
                  <a:schemeClr val="tx1"/>
                </a:solidFill>
                <a:effectLst/>
                <a:latin typeface="Calibri" pitchFamily="34" charset="0"/>
                <a:ea typeface="ＭＳ Ｐゴシック" pitchFamily="34" charset="-128"/>
                <a:cs typeface="+mn-cs"/>
              </a:rPr>
              <a:t>Design Thinking can build the divergent thinking skills capacity of learners and provide a vehicle for developing creative and robust learning.</a:t>
            </a:r>
            <a:endParaRPr lang="en-AU" b="0" dirty="0" smtClean="0"/>
          </a:p>
          <a:p>
            <a:r>
              <a:rPr lang="en-AU" b="0" dirty="0" smtClean="0"/>
              <a:t>http://notosh.com/what-we-do/the-design-thinking-school/</a:t>
            </a:r>
          </a:p>
          <a:p>
            <a:endParaRPr lang="en-AU" b="0" dirty="0"/>
          </a:p>
        </p:txBody>
      </p:sp>
      <p:sp>
        <p:nvSpPr>
          <p:cNvPr id="4" name="Slide Number Placeholder 3"/>
          <p:cNvSpPr>
            <a:spLocks noGrp="1"/>
          </p:cNvSpPr>
          <p:nvPr>
            <p:ph type="sldNum" sz="quarter" idx="10"/>
          </p:nvPr>
        </p:nvSpPr>
        <p:spPr/>
        <p:txBody>
          <a:bodyPr/>
          <a:lstStyle/>
          <a:p>
            <a:fld id="{F87DB683-A49F-714D-AF7C-6D966E4B4A09}" type="slidenum">
              <a:rPr lang="en-US" smtClean="0"/>
              <a:t>30</a:t>
            </a:fld>
            <a:endParaRPr lang="en-US"/>
          </a:p>
        </p:txBody>
      </p:sp>
    </p:spTree>
    <p:extLst>
      <p:ext uri="{BB962C8B-B14F-4D97-AF65-F5344CB8AC3E}">
        <p14:creationId xmlns:p14="http://schemas.microsoft.com/office/powerpoint/2010/main" val="942856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endParaRPr lang="en-AU" sz="1200" b="1" i="0" kern="1200" dirty="0" smtClean="0">
              <a:solidFill>
                <a:schemeClr val="tx1"/>
              </a:solidFill>
              <a:effectLst/>
              <a:latin typeface="+mn-lt"/>
              <a:ea typeface="+mn-ea"/>
              <a:cs typeface="+mn-cs"/>
            </a:endParaRPr>
          </a:p>
          <a:p>
            <a:r>
              <a:rPr lang="en-AU" sz="1200" b="0" i="0" kern="1200" dirty="0" smtClean="0">
                <a:solidFill>
                  <a:schemeClr val="tx1"/>
                </a:solidFill>
                <a:effectLst/>
                <a:latin typeface="Calibri" pitchFamily="34" charset="0"/>
                <a:ea typeface="ＭＳ Ｐゴシック" pitchFamily="34" charset="-128"/>
                <a:cs typeface="+mn-cs"/>
              </a:rPr>
              <a:t>Although it is not specified as a technique, making time for reflection on the activity is crucial. </a:t>
            </a:r>
            <a:r>
              <a:rPr lang="en-AU" sz="1200" b="0" i="0" kern="1200" dirty="0" smtClean="0">
                <a:solidFill>
                  <a:schemeClr val="tx1"/>
                </a:solidFill>
                <a:effectLst/>
                <a:latin typeface="+mn-lt"/>
                <a:ea typeface="+mn-ea"/>
                <a:cs typeface="+mn-cs"/>
              </a:rPr>
              <a:t>Dan Meyer calls this final step ‘</a:t>
            </a:r>
            <a:r>
              <a:rPr lang="en-AU" sz="1200" b="0" i="0" kern="1200" dirty="0" smtClean="0">
                <a:solidFill>
                  <a:schemeClr val="tx1"/>
                </a:solidFill>
                <a:effectLst/>
                <a:latin typeface="Calibri" pitchFamily="34" charset="0"/>
                <a:ea typeface="ＭＳ Ｐゴシック" pitchFamily="34" charset="-128"/>
                <a:cs typeface="+mn-cs"/>
              </a:rPr>
              <a:t>Act 3’, </a:t>
            </a:r>
            <a:r>
              <a:rPr lang="en-AU" sz="1200" b="0" i="0" kern="1200" dirty="0" smtClean="0">
                <a:solidFill>
                  <a:schemeClr val="tx1"/>
                </a:solidFill>
                <a:effectLst/>
                <a:latin typeface="+mn-lt"/>
                <a:ea typeface="+mn-ea"/>
                <a:cs typeface="+mn-cs"/>
              </a:rPr>
              <a:t> the resolution and sequel, because the reflection on learning could</a:t>
            </a:r>
            <a:r>
              <a:rPr lang="en-AU" sz="1200" b="0" i="0" kern="1200" baseline="0" dirty="0" smtClean="0">
                <a:solidFill>
                  <a:schemeClr val="tx1"/>
                </a:solidFill>
                <a:effectLst/>
                <a:latin typeface="+mn-lt"/>
                <a:ea typeface="+mn-ea"/>
                <a:cs typeface="+mn-cs"/>
              </a:rPr>
              <a:t> create more questions,</a:t>
            </a:r>
            <a:r>
              <a:rPr lang="en-AU" sz="1200" b="0" i="0" kern="1200" dirty="0" smtClean="0">
                <a:solidFill>
                  <a:schemeClr val="tx1"/>
                </a:solidFill>
                <a:effectLst/>
                <a:latin typeface="+mn-lt"/>
                <a:ea typeface="+mn-ea"/>
                <a:cs typeface="+mn-cs"/>
              </a:rPr>
              <a:t> opening opportunities</a:t>
            </a:r>
            <a:r>
              <a:rPr lang="en-AU" sz="1200" b="0" i="0" kern="1200" baseline="0" dirty="0" smtClean="0">
                <a:solidFill>
                  <a:schemeClr val="tx1"/>
                </a:solidFill>
                <a:effectLst/>
                <a:latin typeface="+mn-lt"/>
                <a:ea typeface="+mn-ea"/>
                <a:cs typeface="+mn-cs"/>
              </a:rPr>
              <a:t> for</a:t>
            </a:r>
            <a:r>
              <a:rPr lang="en-AU" sz="1200" b="0" i="0" kern="1200" dirty="0" smtClean="0">
                <a:solidFill>
                  <a:schemeClr val="tx1"/>
                </a:solidFill>
                <a:effectLst/>
                <a:latin typeface="+mn-lt"/>
                <a:ea typeface="+mn-ea"/>
                <a:cs typeface="+mn-cs"/>
              </a:rPr>
              <a:t> the inquiry process to repeat. </a:t>
            </a:r>
          </a:p>
          <a:p>
            <a:r>
              <a:rPr lang="en-AU" sz="1200" b="0" i="0" kern="1200" dirty="0" smtClean="0">
                <a:solidFill>
                  <a:schemeClr val="tx1"/>
                </a:solidFill>
                <a:effectLst/>
                <a:latin typeface="+mn-lt"/>
                <a:ea typeface="+mn-ea"/>
                <a:cs typeface="+mn-cs"/>
              </a:rPr>
              <a:t>Two examples of reflection questions are:</a:t>
            </a:r>
          </a:p>
          <a:p>
            <a:r>
              <a:rPr lang="en-AU" sz="1200" b="0" i="0" kern="1200" dirty="0" smtClean="0">
                <a:solidFill>
                  <a:schemeClr val="tx1"/>
                </a:solidFill>
                <a:effectLst/>
                <a:latin typeface="+mn-lt"/>
                <a:ea typeface="+mn-ea"/>
                <a:cs typeface="+mn-cs"/>
              </a:rPr>
              <a:t>Reflection on the process:</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Did the strategy work? </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Was it the best way to approach the problem?</a:t>
            </a:r>
          </a:p>
          <a:p>
            <a:pPr marL="0" indent="0">
              <a:buFont typeface="Arial" panose="020B0604020202020204" pitchFamily="34" charset="0"/>
              <a:buNone/>
            </a:pPr>
            <a:r>
              <a:rPr lang="en-AU" sz="1200" b="1" i="0" kern="1200" dirty="0" smtClean="0">
                <a:solidFill>
                  <a:schemeClr val="tx1"/>
                </a:solidFill>
                <a:effectLst/>
                <a:latin typeface="+mn-lt"/>
                <a:ea typeface="+mn-ea"/>
                <a:cs typeface="+mn-cs"/>
              </a:rPr>
              <a:t>Or</a:t>
            </a:r>
            <a:r>
              <a:rPr lang="en-AU" sz="1200" b="0" i="0" kern="1200" dirty="0" smtClean="0">
                <a:solidFill>
                  <a:schemeClr val="tx1"/>
                </a:solidFill>
                <a:effectLst/>
                <a:latin typeface="+mn-lt"/>
                <a:ea typeface="+mn-ea"/>
                <a:cs typeface="+mn-cs"/>
              </a:rPr>
              <a:t> </a:t>
            </a:r>
          </a:p>
          <a:p>
            <a:pPr marL="0" indent="0">
              <a:buFont typeface="Arial" panose="020B0604020202020204" pitchFamily="34" charset="0"/>
              <a:buNone/>
            </a:pPr>
            <a:r>
              <a:rPr lang="en-AU" sz="1200" b="0" i="0" kern="1200" dirty="0" smtClean="0">
                <a:solidFill>
                  <a:schemeClr val="tx1"/>
                </a:solidFill>
                <a:effectLst/>
                <a:latin typeface="+mn-lt"/>
                <a:ea typeface="+mn-ea"/>
                <a:cs typeface="+mn-cs"/>
              </a:rPr>
              <a:t>Reflection on the outcome:</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What did we learn?</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What does this mean?</a:t>
            </a:r>
            <a:r>
              <a:rPr lang="en-AU" sz="1200" b="0" i="0" kern="1200" baseline="0" dirty="0" smtClean="0">
                <a:solidFill>
                  <a:schemeClr val="tx1"/>
                </a:solidFill>
                <a:effectLst/>
                <a:latin typeface="+mn-lt"/>
                <a:ea typeface="+mn-ea"/>
                <a:cs typeface="+mn-cs"/>
              </a:rPr>
              <a:t> What conclusions could we draw? How could we use this learning?</a:t>
            </a:r>
            <a:endParaRPr lang="en-AU" sz="1200" b="0" i="0" kern="1200" dirty="0" smtClean="0">
              <a:solidFill>
                <a:schemeClr val="tx1"/>
              </a:solidFill>
              <a:effectLst/>
              <a:latin typeface="+mn-lt"/>
              <a:ea typeface="+mn-ea"/>
              <a:cs typeface="+mn-cs"/>
            </a:endParaRPr>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F87DB683-A49F-714D-AF7C-6D966E4B4A09}" type="slidenum">
              <a:rPr lang="en-US" smtClean="0"/>
              <a:t>31</a:t>
            </a:fld>
            <a:endParaRPr lang="en-US"/>
          </a:p>
        </p:txBody>
      </p:sp>
    </p:spTree>
    <p:extLst>
      <p:ext uri="{BB962C8B-B14F-4D97-AF65-F5344CB8AC3E}">
        <p14:creationId xmlns:p14="http://schemas.microsoft.com/office/powerpoint/2010/main" val="1952250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b="1" dirty="0" smtClean="0"/>
              <a:t>SLIDE NOTES </a:t>
            </a:r>
          </a:p>
          <a:p>
            <a:pPr fontAlgn="base"/>
            <a:r>
              <a:rPr lang="en-AU" dirty="0" smtClean="0"/>
              <a:t>Another word for reflecting on your learning or thinking processes is Metacognition. </a:t>
            </a:r>
          </a:p>
          <a:p>
            <a:r>
              <a:rPr lang="en-AU" sz="1200" b="0" i="0" u="none" strike="noStrike" kern="1200" baseline="0" dirty="0" smtClean="0">
                <a:solidFill>
                  <a:schemeClr val="tx1"/>
                </a:solidFill>
                <a:latin typeface="Calibri" pitchFamily="34" charset="0"/>
                <a:ea typeface="ＭＳ Ｐゴシック" pitchFamily="34" charset="-128"/>
                <a:cs typeface="+mn-cs"/>
              </a:rPr>
              <a:t>John Dewey once said, “We don’t learn from experience. We learn from reflecting on experience” </a:t>
            </a:r>
          </a:p>
          <a:p>
            <a:r>
              <a:rPr lang="en-AU" sz="1200" b="0" i="0" kern="1200" dirty="0" smtClean="0">
                <a:solidFill>
                  <a:schemeClr val="tx1"/>
                </a:solidFill>
                <a:effectLst/>
                <a:latin typeface="Calibri" pitchFamily="34" charset="0"/>
                <a:ea typeface="ＭＳ Ｐゴシック" pitchFamily="34" charset="-128"/>
                <a:cs typeface="+mn-cs"/>
              </a:rPr>
              <a:t>Some examples of metacognition are:</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i="0" kern="1200" dirty="0" smtClean="0">
                <a:solidFill>
                  <a:schemeClr val="tx1"/>
                </a:solidFill>
                <a:effectLst/>
                <a:latin typeface="Calibri" pitchFamily="34" charset="0"/>
                <a:ea typeface="ＭＳ Ｐゴシック" pitchFamily="34" charset="-128"/>
                <a:cs typeface="+mn-cs"/>
              </a:rPr>
              <a:t>asking yourself questions about a paragraph you have just read </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i="0" kern="1200" baseline="0" dirty="0" smtClean="0">
                <a:solidFill>
                  <a:schemeClr val="tx1"/>
                </a:solidFill>
                <a:effectLst/>
                <a:latin typeface="Calibri" pitchFamily="34" charset="0"/>
                <a:ea typeface="ＭＳ Ｐゴシック" pitchFamily="34" charset="-128"/>
                <a:cs typeface="+mn-cs"/>
              </a:rPr>
              <a:t>reflecting on motives and thinking using Socratic questioning.</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i="0" kern="1200" baseline="0" dirty="0" smtClean="0">
                <a:solidFill>
                  <a:schemeClr val="tx1"/>
                </a:solidFill>
                <a:effectLst/>
                <a:latin typeface="Calibri" pitchFamily="34" charset="0"/>
                <a:ea typeface="ＭＳ Ｐゴシック" pitchFamily="34" charset="-128"/>
                <a:cs typeface="+mn-cs"/>
              </a:rPr>
              <a:t>In the Dan Meyer maths example, students reflected on whether the chosen process worked, and whether it was the best way.</a:t>
            </a:r>
          </a:p>
          <a:p>
            <a:pPr marL="0" marR="0" indent="0" algn="l" defTabSz="457145"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b="0" i="0" kern="1200" dirty="0" smtClean="0">
              <a:solidFill>
                <a:schemeClr val="tx1"/>
              </a:solidFill>
              <a:effectLst/>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The</a:t>
            </a:r>
            <a:r>
              <a:rPr lang="en-AU" baseline="0" dirty="0" smtClean="0"/>
              <a:t> ‘From procedure to problem solving’ strategy, in particular, helps students to develop metacognitive skills by putting them in the situation where they need to plan how they will solve a problem, and reflect on how well their strategy worked.</a:t>
            </a:r>
            <a:endParaRPr lang="en-AU" dirty="0" smtClean="0"/>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b="0" i="0" kern="1200" dirty="0" smtClean="0">
              <a:solidFill>
                <a:schemeClr val="tx1"/>
              </a:solidFill>
              <a:effectLst/>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b="1" dirty="0" smtClean="0"/>
              <a:t>REFERENCE</a:t>
            </a:r>
          </a:p>
          <a:p>
            <a:r>
              <a:rPr lang="en-AU" sz="1200" b="0" i="0" u="none" strike="noStrike" kern="1200" baseline="0" dirty="0" smtClean="0">
                <a:solidFill>
                  <a:schemeClr val="tx1"/>
                </a:solidFill>
                <a:latin typeface="Calibri" pitchFamily="34" charset="0"/>
                <a:ea typeface="ＭＳ Ｐゴシック" pitchFamily="34" charset="-128"/>
                <a:cs typeface="+mn-cs"/>
              </a:rPr>
              <a:t>Clements, M. The importance of reflection in education. </a:t>
            </a:r>
            <a:r>
              <a:rPr lang="en-AU" sz="1200" b="0" i="1" u="none" strike="noStrike" kern="1200" baseline="0" dirty="0" smtClean="0">
                <a:solidFill>
                  <a:schemeClr val="tx1"/>
                </a:solidFill>
                <a:latin typeface="Calibri" pitchFamily="34" charset="0"/>
                <a:ea typeface="ＭＳ Ｐゴシック" pitchFamily="34" charset="-128"/>
                <a:cs typeface="+mn-cs"/>
              </a:rPr>
              <a:t>Educators: Helping Teachers Focus on Learning</a:t>
            </a:r>
            <a:r>
              <a:rPr lang="en-AU" sz="1200" b="0" i="0" u="none" strike="noStrike" kern="1200" baseline="0" dirty="0" smtClean="0">
                <a:solidFill>
                  <a:schemeClr val="tx1"/>
                </a:solidFill>
                <a:latin typeface="Calibri" pitchFamily="34" charset="0"/>
                <a:ea typeface="ＭＳ Ｐゴシック" pitchFamily="34" charset="-128"/>
                <a:cs typeface="+mn-cs"/>
              </a:rPr>
              <a:t>. </a:t>
            </a:r>
          </a:p>
          <a:p>
            <a:r>
              <a:rPr lang="en-AU" sz="1200" b="0" i="0" u="none" strike="noStrike" kern="1200" baseline="0" dirty="0" smtClean="0">
                <a:solidFill>
                  <a:schemeClr val="tx1"/>
                </a:solidFill>
                <a:latin typeface="Calibri" pitchFamily="34" charset="0"/>
                <a:ea typeface="ＭＳ Ｐゴシック" pitchFamily="34" charset="-128"/>
                <a:cs typeface="+mn-cs"/>
              </a:rPr>
              <a:t>Retrieved from www.edunators.com/index.php/becoming-the-edunator/step-5-reflecting-forlearning/the-importance-of-reflection-in-education p.1</a:t>
            </a:r>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32</a:t>
            </a:fld>
            <a:endParaRPr lang="en-AU"/>
          </a:p>
        </p:txBody>
      </p:sp>
    </p:spTree>
    <p:extLst>
      <p:ext uri="{BB962C8B-B14F-4D97-AF65-F5344CB8AC3E}">
        <p14:creationId xmlns:p14="http://schemas.microsoft.com/office/powerpoint/2010/main" val="3916800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1" kern="1200" dirty="0" smtClean="0">
                <a:solidFill>
                  <a:schemeClr val="tx1"/>
                </a:solidFill>
                <a:effectLst/>
                <a:latin typeface="Calibri" pitchFamily="34" charset="0"/>
                <a:ea typeface="ＭＳ Ｐゴシック" pitchFamily="34" charset="-128"/>
                <a:cs typeface="+mn-cs"/>
              </a:rPr>
              <a:t>SLIDE NOTES</a:t>
            </a:r>
            <a:endParaRPr lang="en-AU" sz="1200" kern="1200" dirty="0" smtClean="0">
              <a:solidFill>
                <a:schemeClr val="tx1"/>
              </a:solidFill>
              <a:effectLst/>
              <a:latin typeface="Calibri" pitchFamily="34" charset="0"/>
              <a:ea typeface="ＭＳ Ｐゴシック" pitchFamily="34" charset="-128"/>
              <a:cs typeface="+mn-cs"/>
            </a:endParaRPr>
          </a:p>
          <a:p>
            <a:pPr fontAlgn="base"/>
            <a:r>
              <a:rPr lang="en-AU" sz="1200" b="0" kern="1200" dirty="0" smtClean="0">
                <a:solidFill>
                  <a:schemeClr val="tx1"/>
                </a:solidFill>
                <a:effectLst/>
                <a:latin typeface="Calibri" pitchFamily="34" charset="0"/>
                <a:ea typeface="ＭＳ Ｐゴシック" pitchFamily="34" charset="-128"/>
                <a:cs typeface="+mn-cs"/>
              </a:rPr>
              <a:t>Unfortunately metacognition is often the victim of ‘running out of lesson time’.</a:t>
            </a:r>
          </a:p>
          <a:p>
            <a:pPr fontAlgn="base"/>
            <a:r>
              <a:rPr lang="en-AU" sz="1200" b="0" kern="1200" dirty="0" smtClean="0">
                <a:solidFill>
                  <a:schemeClr val="tx1"/>
                </a:solidFill>
                <a:effectLst/>
                <a:latin typeface="Calibri" pitchFamily="34" charset="0"/>
                <a:ea typeface="ＭＳ Ｐゴシック" pitchFamily="34" charset="-128"/>
                <a:cs typeface="+mn-cs"/>
              </a:rPr>
              <a:t>This is unfortunate because teaching and using meta-cognitive approaches have consistently high levels of success. Research indicates</a:t>
            </a:r>
            <a:r>
              <a:rPr lang="en-AU" sz="1200" b="0" kern="1200" baseline="0" dirty="0" smtClean="0">
                <a:solidFill>
                  <a:schemeClr val="tx1"/>
                </a:solidFill>
                <a:effectLst/>
                <a:latin typeface="Calibri" pitchFamily="34" charset="0"/>
                <a:ea typeface="ＭＳ Ｐゴシック" pitchFamily="34" charset="-128"/>
                <a:cs typeface="+mn-cs"/>
              </a:rPr>
              <a:t> </a:t>
            </a:r>
            <a:r>
              <a:rPr lang="en-AU" sz="1200" b="0" kern="1200" dirty="0" smtClean="0">
                <a:solidFill>
                  <a:schemeClr val="tx1"/>
                </a:solidFill>
                <a:effectLst/>
                <a:latin typeface="Calibri" pitchFamily="34" charset="0"/>
                <a:ea typeface="ＭＳ Ｐゴシック" pitchFamily="34" charset="-128"/>
                <a:cs typeface="+mn-cs"/>
              </a:rPr>
              <a:t>students make an average of eight months’ additional progress when metacognitive strategies are regularly</a:t>
            </a:r>
            <a:r>
              <a:rPr lang="en-AU" sz="1200" b="0" kern="1200" baseline="0" dirty="0" smtClean="0">
                <a:solidFill>
                  <a:schemeClr val="tx1"/>
                </a:solidFill>
                <a:effectLst/>
                <a:latin typeface="Calibri" pitchFamily="34" charset="0"/>
                <a:ea typeface="ＭＳ Ｐゴシック" pitchFamily="34" charset="-128"/>
                <a:cs typeface="+mn-cs"/>
              </a:rPr>
              <a:t> used, </a:t>
            </a:r>
            <a:r>
              <a:rPr lang="en-AU" sz="1200" b="0" kern="1200" dirty="0" smtClean="0">
                <a:solidFill>
                  <a:schemeClr val="tx1"/>
                </a:solidFill>
                <a:effectLst/>
                <a:latin typeface="Calibri" pitchFamily="34" charset="0"/>
                <a:ea typeface="ＭＳ Ｐゴシック" pitchFamily="34" charset="-128"/>
                <a:cs typeface="+mn-cs"/>
              </a:rPr>
              <a:t>and that these strategies can be particularly effective for low achieving and older students. </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kern="1200" dirty="0" smtClean="0">
                <a:solidFill>
                  <a:schemeClr val="tx1"/>
                </a:solidFill>
                <a:effectLst/>
                <a:latin typeface="Calibri" pitchFamily="34" charset="0"/>
                <a:ea typeface="ＭＳ Ｐゴシック" pitchFamily="34" charset="-128"/>
                <a:cs typeface="+mn-cs"/>
              </a:rPr>
              <a:t>Collaborative learning is seen as the most effective approach, so learners can clarify their thinking through discussion and support each other. </a:t>
            </a:r>
            <a:r>
              <a:rPr lang="en-AU" b="0" kern="1200" dirty="0" smtClean="0">
                <a:solidFill>
                  <a:schemeClr val="tx1"/>
                </a:solidFill>
                <a:latin typeface="Calibri" pitchFamily="34" charset="0"/>
                <a:ea typeface="ＭＳ Ｐゴシック" pitchFamily="34" charset="-128"/>
              </a:rPr>
              <a:t>Dialogue  helps Aboriginal learners to make personal meaning and to better understand the language and vocabulary of mathematics.</a:t>
            </a:r>
          </a:p>
          <a:p>
            <a:pPr fontAlgn="base"/>
            <a:endParaRPr lang="en-AU" sz="1200" b="1" kern="1200" dirty="0" smtClean="0">
              <a:solidFill>
                <a:schemeClr val="tx1"/>
              </a:solidFill>
              <a:effectLst/>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b="1" dirty="0" smtClean="0"/>
              <a:t>DISCUSSION</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i="0" kern="1200" dirty="0" smtClean="0">
                <a:solidFill>
                  <a:schemeClr val="tx1"/>
                </a:solidFill>
                <a:effectLst/>
                <a:latin typeface="Calibri" pitchFamily="34" charset="0"/>
                <a:ea typeface="ＭＳ Ｐゴシック" pitchFamily="34" charset="-128"/>
                <a:cs typeface="+mn-cs"/>
              </a:rPr>
              <a:t>Ask participants to discuss strategies they have used to ensure the inclusion of metacognition in lessons. How do they cope with the issues of ‘running out of time’ or ‘running out of steam’? Ask participants for some of their ideas. An example might be to begin the following lesson with an activity that reflects on and applies the learning done previously.</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b="1"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b="1" dirty="0" smtClean="0"/>
              <a:t>REFERENCES</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i="0" kern="1200" dirty="0" smtClean="0">
                <a:solidFill>
                  <a:schemeClr val="tx1"/>
                </a:solidFill>
                <a:effectLst/>
                <a:latin typeface="Calibri" pitchFamily="34" charset="0"/>
                <a:ea typeface="ＭＳ Ｐゴシック" pitchFamily="34" charset="-128"/>
                <a:cs typeface="+mn-cs"/>
              </a:rPr>
              <a:t>Teaching and Learning Toolkit Australia</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u="sng" dirty="0" smtClean="0">
                <a:latin typeface="Calibri" pitchFamily="34" charset="0"/>
                <a:hlinkClick r:id="rId3"/>
              </a:rPr>
              <a:t>http://australia.teachingandlearningtoolkit.net.au/toolkit/meta-cognition-and-self-regulation/</a:t>
            </a:r>
            <a:endParaRPr lang="en-AU" sz="1200" u="sng" dirty="0" smtClean="0">
              <a:latin typeface="Calibri" pitchFamily="34" charset="0"/>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u="none" dirty="0" err="1" smtClean="0">
                <a:latin typeface="Calibri" pitchFamily="34" charset="0"/>
              </a:rPr>
              <a:t>Perso</a:t>
            </a:r>
            <a:r>
              <a:rPr lang="en-AU" sz="1200" u="none" dirty="0" smtClean="0">
                <a:latin typeface="Calibri" pitchFamily="34" charset="0"/>
              </a:rPr>
              <a:t>, T., Numeracy </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u="none" dirty="0" smtClean="0">
                <a:latin typeface="Calibri" pitchFamily="34" charset="0"/>
              </a:rPr>
              <a:t>www.whatworks.edu.au/upload/1250830936111_file_4Numeracy.pdf  </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u="sng" dirty="0" smtClean="0">
              <a:latin typeface="Calibri" pitchFamily="34" charset="0"/>
            </a:endParaRPr>
          </a:p>
          <a:p>
            <a:pPr defTabSz="457694"/>
            <a:r>
              <a:rPr lang="en-AU" b="1" dirty="0" smtClean="0"/>
              <a:t>KEY MESSAGE</a:t>
            </a:r>
          </a:p>
          <a:p>
            <a:pPr defTabSz="457694"/>
            <a:r>
              <a:rPr lang="en-AU" b="1" baseline="0" dirty="0" smtClean="0"/>
              <a:t>Metacognitive strategies are low cost and high impact for improved learning outcomes for all learners.</a:t>
            </a:r>
            <a:endParaRPr lang="en-AU" b="1" dirty="0" smtClean="0"/>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dirty="0" smtClean="0">
              <a:latin typeface="Calibri" pitchFamily="34" charset="0"/>
            </a:endParaRPr>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33</a:t>
            </a:fld>
            <a:endParaRPr lang="en-AU"/>
          </a:p>
        </p:txBody>
      </p:sp>
    </p:spTree>
    <p:extLst>
      <p:ext uri="{BB962C8B-B14F-4D97-AF65-F5344CB8AC3E}">
        <p14:creationId xmlns:p14="http://schemas.microsoft.com/office/powerpoint/2010/main" val="2060232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SLIDE NOTES</a:t>
            </a:r>
          </a:p>
          <a:p>
            <a:r>
              <a:rPr lang="en-AU" sz="1200" kern="1200" dirty="0" smtClean="0">
                <a:solidFill>
                  <a:schemeClr val="tx1"/>
                </a:solidFill>
                <a:effectLst/>
                <a:latin typeface="Calibri" pitchFamily="34" charset="0"/>
                <a:ea typeface="ＭＳ Ｐゴシック" pitchFamily="34" charset="-128"/>
                <a:cs typeface="+mn-cs"/>
              </a:rPr>
              <a:t>Some participants may notice similarities with some of the techniques of this strategy and other programs.</a:t>
            </a:r>
          </a:p>
          <a:p>
            <a:r>
              <a:rPr lang="en-AU" sz="1200" kern="1200" dirty="0" smtClean="0">
                <a:solidFill>
                  <a:schemeClr val="tx1"/>
                </a:solidFill>
                <a:effectLst/>
                <a:latin typeface="Calibri" pitchFamily="34" charset="0"/>
                <a:ea typeface="ＭＳ Ｐゴシック" pitchFamily="34" charset="-128"/>
                <a:cs typeface="+mn-cs"/>
              </a:rPr>
              <a:t>For example they may notice parts connect with the processes used in Ann Baker’s (Natural Maths) STAR model.</a:t>
            </a:r>
          </a:p>
          <a:p>
            <a:r>
              <a:rPr lang="en-AU" sz="1200" kern="1200" dirty="0" smtClean="0">
                <a:solidFill>
                  <a:schemeClr val="tx1"/>
                </a:solidFill>
                <a:effectLst/>
                <a:latin typeface="Calibri" pitchFamily="34" charset="0"/>
                <a:ea typeface="ＭＳ Ｐゴシック" pitchFamily="34" charset="-128"/>
                <a:cs typeface="+mn-cs"/>
              </a:rPr>
              <a:t>Secondary teachers may notice a connection to the process students need to use in the SACE research project.</a:t>
            </a:r>
          </a:p>
          <a:p>
            <a:r>
              <a:rPr lang="en-AU" sz="1200" kern="1200" dirty="0" smtClean="0">
                <a:solidFill>
                  <a:schemeClr val="tx1"/>
                </a:solidFill>
                <a:effectLst/>
                <a:latin typeface="Calibri" pitchFamily="34" charset="0"/>
                <a:ea typeface="ＭＳ Ｐゴシック" pitchFamily="34" charset="-128"/>
                <a:cs typeface="+mn-cs"/>
              </a:rPr>
              <a:t>It may be useful to think of these as being ‘different doorways into the same room’.</a:t>
            </a:r>
          </a:p>
          <a:p>
            <a:r>
              <a:rPr lang="en-AU" sz="1200" kern="1200" dirty="0" smtClean="0">
                <a:solidFill>
                  <a:schemeClr val="tx1"/>
                </a:solidFill>
                <a:effectLst/>
                <a:latin typeface="Calibri" pitchFamily="34" charset="0"/>
                <a:ea typeface="ＭＳ Ｐゴシック" pitchFamily="34" charset="-128"/>
                <a:cs typeface="+mn-cs"/>
              </a:rPr>
              <a:t>Ask participants for any questions or comments.</a:t>
            </a:r>
          </a:p>
          <a:p>
            <a:endParaRPr lang="en-AU" b="0"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34</a:t>
            </a:fld>
            <a:endParaRPr lang="en-AU"/>
          </a:p>
        </p:txBody>
      </p:sp>
    </p:spTree>
    <p:extLst>
      <p:ext uri="{BB962C8B-B14F-4D97-AF65-F5344CB8AC3E}">
        <p14:creationId xmlns:p14="http://schemas.microsoft.com/office/powerpoint/2010/main" val="1667177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r>
              <a:rPr lang="en-AU" dirty="0" smtClean="0"/>
              <a:t>An indication of really understanding something,</a:t>
            </a:r>
            <a:r>
              <a:rPr lang="en-AU" baseline="0" dirty="0" smtClean="0"/>
              <a:t> is being able to transfer the principles to a new context.</a:t>
            </a:r>
          </a:p>
          <a:p>
            <a:pPr lvl="0"/>
            <a:r>
              <a:rPr lang="en-AU" baseline="0" dirty="0" smtClean="0"/>
              <a:t>This you tube video was used as a provocation for engaging Year 4 students in a lesson on contact and non contact forces. Students watch the video, </a:t>
            </a:r>
            <a:r>
              <a:rPr lang="en-AU" sz="1200" kern="1200" dirty="0" smtClean="0">
                <a:solidFill>
                  <a:schemeClr val="tx1"/>
                </a:solidFill>
                <a:effectLst/>
                <a:latin typeface="Calibri" pitchFamily="34" charset="0"/>
                <a:ea typeface="ＭＳ Ｐゴシック" pitchFamily="34" charset="-128"/>
                <a:cs typeface="+mn-cs"/>
              </a:rPr>
              <a:t>try to explain what they have seen, and formulate their own questions and ideas. </a:t>
            </a:r>
          </a:p>
          <a:p>
            <a:pPr lvl="0"/>
            <a:r>
              <a:rPr lang="en-AU" sz="1200" b="1" kern="1200" dirty="0" smtClean="0">
                <a:solidFill>
                  <a:schemeClr val="tx1"/>
                </a:solidFill>
                <a:effectLst/>
                <a:latin typeface="Calibri" pitchFamily="34" charset="0"/>
                <a:ea typeface="ＭＳ Ｐゴシック" pitchFamily="34" charset="-128"/>
                <a:cs typeface="+mn-cs"/>
              </a:rPr>
              <a:t>TIP: Arrange the viewing so students cannot see the video title.</a:t>
            </a:r>
          </a:p>
          <a:p>
            <a:pPr lvl="0"/>
            <a:endParaRPr lang="en-AU" sz="1200" kern="1200" baseline="0" dirty="0" smtClean="0">
              <a:solidFill>
                <a:schemeClr val="tx1"/>
              </a:solidFill>
              <a:effectLst/>
              <a:latin typeface="Calibri" pitchFamily="34" charset="0"/>
              <a:ea typeface="ＭＳ Ｐゴシック" pitchFamily="34" charset="-128"/>
              <a:cs typeface="+mn-cs"/>
            </a:endParaRPr>
          </a:p>
          <a:p>
            <a:pPr lvl="0"/>
            <a:r>
              <a:rPr lang="en-AU" sz="1200" kern="1200" baseline="0" dirty="0" smtClean="0">
                <a:solidFill>
                  <a:schemeClr val="tx1"/>
                </a:solidFill>
                <a:effectLst/>
                <a:latin typeface="Calibri" pitchFamily="34" charset="0"/>
                <a:ea typeface="ＭＳ Ｐゴシック" pitchFamily="34" charset="-128"/>
                <a:cs typeface="+mn-cs"/>
              </a:rPr>
              <a:t>The CLE (Connected learning Experience (which is a lesson sequence on this resource) can be found on the Australian Science ASSIST website and on </a:t>
            </a:r>
            <a:r>
              <a:rPr lang="en-AU" sz="1200" kern="1200" baseline="0" dirty="0" err="1" smtClean="0">
                <a:solidFill>
                  <a:schemeClr val="tx1"/>
                </a:solidFill>
                <a:effectLst/>
                <a:latin typeface="Calibri" pitchFamily="34" charset="0"/>
                <a:ea typeface="ＭＳ Ｐゴシック" pitchFamily="34" charset="-128"/>
                <a:cs typeface="+mn-cs"/>
              </a:rPr>
              <a:t>Scootle</a:t>
            </a:r>
            <a:r>
              <a:rPr lang="en-AU" sz="1200" kern="1200" baseline="0" dirty="0" smtClean="0">
                <a:solidFill>
                  <a:schemeClr val="tx1"/>
                </a:solidFill>
                <a:effectLst/>
                <a:latin typeface="Calibri" pitchFamily="34" charset="0"/>
                <a:ea typeface="ＭＳ Ｐゴシック" pitchFamily="34" charset="-128"/>
                <a:cs typeface="+mn-cs"/>
              </a:rPr>
              <a:t>. </a:t>
            </a:r>
          </a:p>
          <a:p>
            <a:pPr marL="0" marR="0" lvl="0" indent="0" algn="l" defTabSz="457145" rtl="0" eaLnBrk="0" fontAlgn="base" latinLnBrk="0" hangingPunct="0">
              <a:lnSpc>
                <a:spcPct val="100000"/>
              </a:lnSpc>
              <a:spcBef>
                <a:spcPct val="30000"/>
              </a:spcBef>
              <a:spcAft>
                <a:spcPct val="0"/>
              </a:spcAft>
              <a:buClrTx/>
              <a:buSzTx/>
              <a:buFontTx/>
              <a:buNone/>
              <a:tabLst/>
              <a:defRPr/>
            </a:pPr>
            <a:r>
              <a:rPr lang="en-AU" baseline="0" dirty="0" smtClean="0"/>
              <a:t>Play the video for the participants.</a:t>
            </a:r>
          </a:p>
          <a:p>
            <a:pPr lvl="0"/>
            <a:r>
              <a:rPr lang="en-AU" baseline="0" dirty="0" smtClean="0"/>
              <a:t>Ask them what it makes them think or wonder. If it did contain something magnetic, what might that something be? What wouldn’t it be? Participants may notice how this technique arouses curiosity and gives purpose to the topic of study.</a:t>
            </a:r>
          </a:p>
          <a:p>
            <a:endParaRPr lang="en-AU" sz="1200" kern="1200" dirty="0" smtClean="0">
              <a:solidFill>
                <a:schemeClr val="tx1"/>
              </a:solidFill>
              <a:effectLst/>
              <a:latin typeface="Calibri" pitchFamily="34" charset="0"/>
              <a:ea typeface="ＭＳ Ｐゴシック" pitchFamily="34" charset="-128"/>
              <a:cs typeface="+mn-cs"/>
            </a:endParaRPr>
          </a:p>
          <a:p>
            <a:r>
              <a:rPr lang="en-AU" sz="1200" b="1" kern="1200" dirty="0" smtClean="0">
                <a:solidFill>
                  <a:schemeClr val="tx1"/>
                </a:solidFill>
                <a:effectLst/>
                <a:latin typeface="Calibri" pitchFamily="34" charset="0"/>
                <a:ea typeface="ＭＳ Ｐゴシック" pitchFamily="34" charset="-128"/>
                <a:cs typeface="+mn-cs"/>
              </a:rPr>
              <a:t>VIDEO</a:t>
            </a:r>
          </a:p>
          <a:p>
            <a:r>
              <a:rPr lang="en-AU" sz="1200" kern="1200" dirty="0" smtClean="0">
                <a:solidFill>
                  <a:schemeClr val="tx1"/>
                </a:solidFill>
                <a:effectLst/>
                <a:latin typeface="Calibri" pitchFamily="34" charset="0"/>
                <a:ea typeface="ＭＳ Ｐゴシック" pitchFamily="34" charset="-128"/>
                <a:cs typeface="+mn-cs"/>
              </a:rPr>
              <a:t>‘Home made magnetic slime’</a:t>
            </a:r>
            <a:r>
              <a:rPr lang="en-AU" sz="1200" b="1" kern="1200" dirty="0" smtClean="0">
                <a:solidFill>
                  <a:schemeClr val="tx1"/>
                </a:solidFill>
                <a:effectLst/>
                <a:latin typeface="Calibri" pitchFamily="34" charset="0"/>
                <a:ea typeface="ＭＳ Ｐゴシック" pitchFamily="34" charset="-128"/>
                <a:cs typeface="+mn-cs"/>
              </a:rPr>
              <a:t> </a:t>
            </a:r>
            <a:r>
              <a:rPr lang="en-AU" sz="1200" kern="1200" dirty="0" smtClean="0">
                <a:solidFill>
                  <a:schemeClr val="tx1"/>
                </a:solidFill>
                <a:effectLst/>
                <a:latin typeface="Calibri" pitchFamily="34" charset="0"/>
                <a:ea typeface="ＭＳ Ｐゴシック" pitchFamily="34" charset="-128"/>
                <a:cs typeface="+mn-cs"/>
              </a:rPr>
              <a:t>YouTube (0:41 min) </a:t>
            </a:r>
            <a:endParaRPr lang="en-AU" dirty="0" smtClean="0"/>
          </a:p>
          <a:p>
            <a:r>
              <a:rPr lang="en-AU" dirty="0" smtClean="0"/>
              <a:t>https://youtu.be/dDD67ydGEac</a:t>
            </a:r>
          </a:p>
          <a:p>
            <a:r>
              <a:rPr lang="en-AU" sz="1200" kern="1200" baseline="0" dirty="0" smtClean="0">
                <a:solidFill>
                  <a:schemeClr val="tx1"/>
                </a:solidFill>
                <a:effectLst/>
                <a:latin typeface="Calibri" pitchFamily="34" charset="0"/>
                <a:ea typeface="ＭＳ Ｐゴシック" pitchFamily="34" charset="-128"/>
                <a:cs typeface="+mn-cs"/>
              </a:rPr>
              <a:t>Australian Science ASSIST website</a:t>
            </a:r>
          </a:p>
          <a:p>
            <a:endParaRPr lang="en-AU" sz="1200" kern="1200" baseline="0" dirty="0" smtClean="0">
              <a:solidFill>
                <a:schemeClr val="tx1"/>
              </a:solidFill>
              <a:effectLst/>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hlinkClick r:id="rId3"/>
              </a:rPr>
              <a:t>http://assist.asta.edu.au/</a:t>
            </a:r>
            <a:endParaRPr lang="en-AU" sz="1200" kern="1200" baseline="0" dirty="0" smtClean="0">
              <a:solidFill>
                <a:schemeClr val="tx1"/>
              </a:solidFill>
              <a:effectLst/>
              <a:latin typeface="Calibri" pitchFamily="34" charset="0"/>
              <a:ea typeface="ＭＳ Ｐゴシック" pitchFamily="34" charset="-128"/>
              <a:cs typeface="+mn-cs"/>
            </a:endParaRPr>
          </a:p>
          <a:p>
            <a:r>
              <a:rPr lang="en-AU" sz="1200" i="0" kern="1200" dirty="0" smtClean="0">
                <a:solidFill>
                  <a:schemeClr val="tx1"/>
                </a:solidFill>
                <a:effectLst/>
                <a:latin typeface="Calibri" pitchFamily="34" charset="0"/>
                <a:ea typeface="ＭＳ Ｐゴシック" pitchFamily="34" charset="-128"/>
                <a:cs typeface="+mn-cs"/>
              </a:rPr>
              <a:t>‘Magnetism and electrostatics’</a:t>
            </a:r>
            <a:r>
              <a:rPr lang="en-AU" sz="1200" i="0" kern="1200" baseline="0" dirty="0" smtClean="0">
                <a:solidFill>
                  <a:schemeClr val="tx1"/>
                </a:solidFill>
                <a:effectLst/>
                <a:latin typeface="Calibri" pitchFamily="34" charset="0"/>
                <a:ea typeface="ＭＳ Ｐゴシック" pitchFamily="34" charset="-128"/>
                <a:cs typeface="+mn-cs"/>
              </a:rPr>
              <a:t> </a:t>
            </a:r>
          </a:p>
          <a:p>
            <a:r>
              <a:rPr lang="en-AU" sz="1200" i="0" kern="1200" dirty="0" smtClean="0">
                <a:solidFill>
                  <a:schemeClr val="tx1"/>
                </a:solidFill>
                <a:effectLst/>
                <a:latin typeface="Calibri" pitchFamily="34" charset="0"/>
                <a:ea typeface="ＭＳ Ｐゴシック" pitchFamily="34" charset="-128"/>
                <a:cs typeface="+mn-cs"/>
              </a:rPr>
              <a:t>https://assist.asta.edu.au/resource/3436/magnetism-and-electrostatics-year-4-cle?search-id=8f0fb16</a:t>
            </a:r>
          </a:p>
          <a:p>
            <a:r>
              <a:rPr lang="en-AU" sz="1200" i="0" kern="1200" dirty="0" smtClean="0">
                <a:solidFill>
                  <a:schemeClr val="tx1"/>
                </a:solidFill>
                <a:effectLst/>
                <a:latin typeface="Calibri" pitchFamily="34" charset="0"/>
                <a:ea typeface="ＭＳ Ｐゴシック" pitchFamily="34" charset="-128"/>
                <a:cs typeface="+mn-cs"/>
              </a:rPr>
              <a:t>https://assist.asta.edu.au/html/MagnetismandElectrostatics.html</a:t>
            </a:r>
          </a:p>
          <a:p>
            <a:endParaRPr lang="en-AU" sz="1200" i="0" kern="1200" dirty="0" smtClean="0">
              <a:solidFill>
                <a:schemeClr val="tx1"/>
              </a:solidFill>
              <a:effectLst/>
              <a:latin typeface="Calibri" pitchFamily="34" charset="0"/>
              <a:ea typeface="ＭＳ Ｐゴシック" pitchFamily="34" charset="-128"/>
              <a:cs typeface="+mn-cs"/>
            </a:endParaRPr>
          </a:p>
          <a:p>
            <a:r>
              <a:rPr lang="en-AU" sz="1200" i="0" kern="1200" dirty="0" smtClean="0">
                <a:solidFill>
                  <a:schemeClr val="tx1"/>
                </a:solidFill>
                <a:effectLst/>
                <a:latin typeface="Calibri" pitchFamily="34" charset="0"/>
                <a:ea typeface="ＭＳ Ｐゴシック" pitchFamily="34" charset="-128"/>
                <a:cs typeface="+mn-cs"/>
              </a:rPr>
              <a:t>  </a:t>
            </a:r>
            <a:endParaRPr lang="en-AU" sz="1200" i="0" kern="1200" baseline="0" dirty="0" smtClean="0">
              <a:solidFill>
                <a:schemeClr val="tx1"/>
              </a:solidFill>
              <a:effectLst/>
              <a:latin typeface="Calibri" pitchFamily="34" charset="0"/>
              <a:ea typeface="ＭＳ Ｐゴシック" pitchFamily="34" charset="-128"/>
              <a:cs typeface="+mn-cs"/>
            </a:endParaRPr>
          </a:p>
          <a:p>
            <a:endParaRPr lang="en-AU" dirty="0" smtClean="0"/>
          </a:p>
        </p:txBody>
      </p:sp>
      <p:sp>
        <p:nvSpPr>
          <p:cNvPr id="4" name="Slide Number Placeholder 3"/>
          <p:cNvSpPr>
            <a:spLocks noGrp="1"/>
          </p:cNvSpPr>
          <p:nvPr>
            <p:ph type="sldNum" sz="quarter" idx="10"/>
          </p:nvPr>
        </p:nvSpPr>
        <p:spPr/>
        <p:txBody>
          <a:bodyPr/>
          <a:lstStyle/>
          <a:p>
            <a:fld id="{F87DB683-A49F-714D-AF7C-6D966E4B4A09}" type="slidenum">
              <a:rPr lang="en-US" smtClean="0"/>
              <a:t>35</a:t>
            </a:fld>
            <a:endParaRPr lang="en-US"/>
          </a:p>
        </p:txBody>
      </p:sp>
    </p:spTree>
    <p:extLst>
      <p:ext uri="{BB962C8B-B14F-4D97-AF65-F5344CB8AC3E}">
        <p14:creationId xmlns:p14="http://schemas.microsoft.com/office/powerpoint/2010/main" val="663621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r>
              <a:rPr lang="en-AU" dirty="0" smtClean="0"/>
              <a:t>Other ideas</a:t>
            </a:r>
            <a:r>
              <a:rPr lang="en-AU" baseline="0" dirty="0" smtClean="0"/>
              <a:t> can be found on the Neil Atkin </a:t>
            </a:r>
            <a:r>
              <a:rPr lang="en-AU" b="0" dirty="0" smtClean="0"/>
              <a:t>Three </a:t>
            </a:r>
            <a:r>
              <a:rPr lang="en-AU" baseline="0" dirty="0" smtClean="0"/>
              <a:t> Act Science website.</a:t>
            </a:r>
          </a:p>
          <a:p>
            <a:r>
              <a:rPr lang="en-AU" dirty="0" smtClean="0"/>
              <a:t>Neil Atkin is a</a:t>
            </a:r>
            <a:r>
              <a:rPr lang="en-AU" baseline="0" dirty="0" smtClean="0"/>
              <a:t> teacher in England who</a:t>
            </a:r>
            <a:r>
              <a:rPr lang="en-AU" dirty="0" smtClean="0"/>
              <a:t> looked at the principles of </a:t>
            </a:r>
            <a:r>
              <a:rPr lang="en-AU" b="0" dirty="0" smtClean="0"/>
              <a:t>Three </a:t>
            </a:r>
            <a:r>
              <a:rPr lang="en-AU" dirty="0" smtClean="0"/>
              <a:t>Act maths, and decided to apply the principles to improve the motivation of students in his</a:t>
            </a:r>
            <a:r>
              <a:rPr lang="en-AU" baseline="0" dirty="0" smtClean="0"/>
              <a:t> science classes.</a:t>
            </a:r>
          </a:p>
          <a:p>
            <a:r>
              <a:rPr lang="en-AU" dirty="0" smtClean="0"/>
              <a:t>He felt his students lacked initiative and perseverance, didn’t retain material, avoided word problems and just wanted to be given the formula. Maybe you have experienced this in your students at times.</a:t>
            </a:r>
          </a:p>
          <a:p>
            <a:r>
              <a:rPr lang="en-AU" dirty="0" smtClean="0"/>
              <a:t>In his words, he felt his Science classes “needed a makeover too”.</a:t>
            </a:r>
          </a:p>
          <a:p>
            <a:endParaRPr lang="en-AU" dirty="0" smtClean="0"/>
          </a:p>
          <a:p>
            <a:r>
              <a:rPr lang="en-AU" b="1" dirty="0" smtClean="0"/>
              <a:t>RESOURCES</a:t>
            </a:r>
          </a:p>
          <a:p>
            <a:r>
              <a:rPr lang="en-AU" b="0" dirty="0" smtClean="0"/>
              <a:t>Neil Atkin Three Act Science – Alternative approaches to Science Teaching</a:t>
            </a:r>
          </a:p>
          <a:p>
            <a:r>
              <a:rPr lang="en-AU" b="0" dirty="0" smtClean="0"/>
              <a:t>http://neilatkin.com/category/science/</a:t>
            </a:r>
          </a:p>
          <a:p>
            <a:endParaRPr lang="en-AU" dirty="0" smtClean="0"/>
          </a:p>
        </p:txBody>
      </p:sp>
      <p:sp>
        <p:nvSpPr>
          <p:cNvPr id="4" name="Slide Number Placeholder 3"/>
          <p:cNvSpPr>
            <a:spLocks noGrp="1"/>
          </p:cNvSpPr>
          <p:nvPr>
            <p:ph type="sldNum" sz="quarter" idx="10"/>
          </p:nvPr>
        </p:nvSpPr>
        <p:spPr/>
        <p:txBody>
          <a:bodyPr/>
          <a:lstStyle/>
          <a:p>
            <a:fld id="{F87DB683-A49F-714D-AF7C-6D966E4B4A09}" type="slidenum">
              <a:rPr lang="en-US" smtClean="0"/>
              <a:t>36</a:t>
            </a:fld>
            <a:endParaRPr lang="en-US"/>
          </a:p>
        </p:txBody>
      </p:sp>
    </p:spTree>
    <p:extLst>
      <p:ext uri="{BB962C8B-B14F-4D97-AF65-F5344CB8AC3E}">
        <p14:creationId xmlns:p14="http://schemas.microsoft.com/office/powerpoint/2010/main" val="663621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r>
              <a:rPr lang="en-AU" sz="1200" b="0" i="0" kern="1200" dirty="0" smtClean="0">
                <a:solidFill>
                  <a:schemeClr val="tx1"/>
                </a:solidFill>
                <a:effectLst/>
                <a:latin typeface="Calibri" pitchFamily="34" charset="0"/>
                <a:ea typeface="ＭＳ Ｐゴシック" pitchFamily="34" charset="-128"/>
                <a:cs typeface="+mn-cs"/>
              </a:rPr>
              <a:t>Here is an example of a provocation that Neil Atkin uses</a:t>
            </a:r>
            <a:r>
              <a:rPr lang="en-AU" sz="1200" b="0" i="0" kern="1200" baseline="0" dirty="0" smtClean="0">
                <a:solidFill>
                  <a:schemeClr val="tx1"/>
                </a:solidFill>
                <a:effectLst/>
                <a:latin typeface="Calibri" pitchFamily="34" charset="0"/>
                <a:ea typeface="ＭＳ Ｐゴシック" pitchFamily="34" charset="-128"/>
                <a:cs typeface="+mn-cs"/>
              </a:rPr>
              <a:t> on his website. </a:t>
            </a:r>
            <a:r>
              <a:rPr lang="en-AU" sz="1200" b="0" i="0" kern="1200" dirty="0" smtClean="0">
                <a:solidFill>
                  <a:schemeClr val="tx1"/>
                </a:solidFill>
                <a:effectLst/>
                <a:latin typeface="Calibri" pitchFamily="34" charset="0"/>
                <a:ea typeface="ＭＳ Ｐゴシック" pitchFamily="34" charset="-128"/>
                <a:cs typeface="+mn-cs"/>
              </a:rPr>
              <a:t>This video has 3 identical cartons – one is full, one half</a:t>
            </a:r>
            <a:r>
              <a:rPr lang="en-AU" sz="1200" b="0" i="0" kern="1200" baseline="0" dirty="0" smtClean="0">
                <a:solidFill>
                  <a:schemeClr val="tx1"/>
                </a:solidFill>
                <a:effectLst/>
                <a:latin typeface="Calibri" pitchFamily="34" charset="0"/>
                <a:ea typeface="ＭＳ Ｐゴシック" pitchFamily="34" charset="-128"/>
                <a:cs typeface="+mn-cs"/>
              </a:rPr>
              <a:t> full, one empty. The cartons are slowly and simultaneously being pushed over by a rod. </a:t>
            </a:r>
          </a:p>
          <a:p>
            <a:r>
              <a:rPr lang="en-AU" sz="1200" b="0" i="0" kern="1200" dirty="0" smtClean="0">
                <a:solidFill>
                  <a:schemeClr val="tx1"/>
                </a:solidFill>
                <a:effectLst/>
                <a:latin typeface="Calibri" pitchFamily="34" charset="0"/>
                <a:ea typeface="ＭＳ Ｐゴシック" pitchFamily="34" charset="-128"/>
                <a:cs typeface="+mn-cs"/>
              </a:rPr>
              <a:t>By showing the video, he is inviting his students to become ‘problem finders’.</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i="0" kern="1200" dirty="0" smtClean="0">
                <a:solidFill>
                  <a:schemeClr val="tx1"/>
                </a:solidFill>
                <a:effectLst/>
                <a:latin typeface="Calibri" pitchFamily="34" charset="0"/>
                <a:ea typeface="ＭＳ Ｐゴシック" pitchFamily="34" charset="-128"/>
                <a:cs typeface="+mn-cs"/>
              </a:rPr>
              <a:t>Invite participants to imagine watching this happen, but that the video stops before any carton begins to fall.</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i="0" kern="1200" baseline="0" dirty="0" smtClean="0">
                <a:solidFill>
                  <a:schemeClr val="tx1"/>
                </a:solidFill>
                <a:effectLst/>
                <a:latin typeface="Calibri" pitchFamily="34" charset="0"/>
                <a:ea typeface="ＭＳ Ｐゴシック" pitchFamily="34" charset="-128"/>
                <a:cs typeface="+mn-cs"/>
              </a:rPr>
              <a:t>Show the video.</a:t>
            </a:r>
          </a:p>
          <a:p>
            <a:r>
              <a:rPr lang="en-AU" sz="1200" b="0" i="0" kern="1200" baseline="0" dirty="0" smtClean="0">
                <a:solidFill>
                  <a:schemeClr val="tx1"/>
                </a:solidFill>
                <a:effectLst/>
                <a:latin typeface="Calibri" pitchFamily="34" charset="0"/>
                <a:ea typeface="ＭＳ Ｐゴシック" pitchFamily="34" charset="-128"/>
                <a:cs typeface="+mn-cs"/>
              </a:rPr>
              <a:t>What questions come to mind? </a:t>
            </a:r>
            <a:endParaRPr lang="en-AU" sz="1200" b="0" i="0" kern="1200" baseline="0" dirty="0" smtClean="0">
              <a:solidFill>
                <a:schemeClr val="tx1"/>
              </a:solidFill>
              <a:effectLst/>
              <a:latin typeface="Calibri" pitchFamily="34" charset="0"/>
              <a:ea typeface="ＭＳ Ｐゴシック" pitchFamily="34" charset="-128"/>
              <a:cs typeface="+mn-cs"/>
            </a:endParaRPr>
          </a:p>
          <a:p>
            <a:endParaRPr lang="en-AU" sz="1200" b="0" i="0" kern="1200" baseline="0" dirty="0" smtClean="0">
              <a:solidFill>
                <a:schemeClr val="tx1"/>
              </a:solidFill>
              <a:effectLst/>
              <a:latin typeface="Calibri" pitchFamily="34" charset="0"/>
              <a:ea typeface="ＭＳ Ｐゴシック" pitchFamily="34" charset="-128"/>
              <a:cs typeface="+mn-cs"/>
            </a:endParaRPr>
          </a:p>
          <a:p>
            <a:r>
              <a:rPr lang="en-AU" sz="1200" b="1" i="0" kern="1200" dirty="0" smtClean="0">
                <a:solidFill>
                  <a:schemeClr val="tx1"/>
                </a:solidFill>
                <a:effectLst/>
                <a:latin typeface="Calibri" pitchFamily="34" charset="0"/>
                <a:ea typeface="ＭＳ Ｐゴシック" pitchFamily="34" charset="-128"/>
                <a:cs typeface="+mn-cs"/>
              </a:rPr>
              <a:t>ACTIVITY</a:t>
            </a:r>
          </a:p>
          <a:p>
            <a:r>
              <a:rPr lang="en-AU" sz="1200" b="0" i="0" kern="1200" dirty="0" smtClean="0">
                <a:solidFill>
                  <a:schemeClr val="tx1"/>
                </a:solidFill>
                <a:effectLst/>
                <a:latin typeface="Calibri" pitchFamily="34" charset="0"/>
                <a:ea typeface="ＭＳ Ｐゴシック" pitchFamily="34" charset="-128"/>
                <a:cs typeface="+mn-cs"/>
              </a:rPr>
              <a:t>Ask participants: </a:t>
            </a:r>
          </a:p>
          <a:p>
            <a:pPr marL="171450" indent="-171450">
              <a:buFont typeface="Arial" panose="020B0604020202020204" pitchFamily="34" charset="0"/>
              <a:buChar char="•"/>
            </a:pPr>
            <a:r>
              <a:rPr lang="en-AU" sz="1200" b="0" i="0" kern="1200" dirty="0" smtClean="0">
                <a:solidFill>
                  <a:schemeClr val="tx1"/>
                </a:solidFill>
                <a:effectLst/>
                <a:latin typeface="Calibri" pitchFamily="34" charset="0"/>
                <a:ea typeface="ＭＳ Ｐゴシック" pitchFamily="34" charset="-128"/>
                <a:cs typeface="+mn-cs"/>
              </a:rPr>
              <a:t>If you think the last carton to fall over is the full one on your left, raise your left hand. </a:t>
            </a:r>
          </a:p>
          <a:p>
            <a:pPr marL="171450" indent="-171450">
              <a:buFont typeface="Arial" panose="020B0604020202020204" pitchFamily="34" charset="0"/>
              <a:buChar char="•"/>
            </a:pPr>
            <a:r>
              <a:rPr lang="en-AU" sz="1200" b="0" i="0" kern="1200" dirty="0" smtClean="0">
                <a:solidFill>
                  <a:schemeClr val="tx1"/>
                </a:solidFill>
                <a:effectLst/>
                <a:latin typeface="Calibri" pitchFamily="34" charset="0"/>
                <a:ea typeface="ＭＳ Ｐゴシック" pitchFamily="34" charset="-128"/>
                <a:cs typeface="+mn-cs"/>
              </a:rPr>
              <a:t>If you think its the half full in the middle raise both hands. </a:t>
            </a:r>
          </a:p>
          <a:p>
            <a:pPr marL="171450" indent="-171450">
              <a:buFont typeface="Arial" panose="020B0604020202020204" pitchFamily="34" charset="0"/>
              <a:buChar char="•"/>
            </a:pPr>
            <a:r>
              <a:rPr lang="en-AU" sz="1200" b="0" i="0" kern="1200" dirty="0" smtClean="0">
                <a:solidFill>
                  <a:schemeClr val="tx1"/>
                </a:solidFill>
                <a:effectLst/>
                <a:latin typeface="Calibri" pitchFamily="34" charset="0"/>
                <a:ea typeface="ＭＳ Ｐゴシック" pitchFamily="34" charset="-128"/>
                <a:cs typeface="+mn-cs"/>
              </a:rPr>
              <a:t>If you predict it to be the empty one on your right raise your right hand. </a:t>
            </a:r>
          </a:p>
          <a:p>
            <a:pPr marL="0" indent="0">
              <a:buFont typeface="Arial" panose="020B0604020202020204" pitchFamily="34" charset="0"/>
              <a:buNone/>
            </a:pPr>
            <a:endParaRPr lang="en-AU" sz="1200" b="0" i="0" kern="1200" dirty="0" smtClean="0">
              <a:solidFill>
                <a:schemeClr val="tx1"/>
              </a:solidFill>
              <a:effectLst/>
              <a:latin typeface="Calibri" pitchFamily="34" charset="0"/>
              <a:ea typeface="ＭＳ Ｐゴシック" pitchFamily="34" charset="-128"/>
              <a:cs typeface="+mn-cs"/>
            </a:endParaRPr>
          </a:p>
          <a:p>
            <a:pPr marL="0" indent="0">
              <a:buFont typeface="Arial" panose="020B0604020202020204" pitchFamily="34" charset="0"/>
              <a:buNone/>
            </a:pPr>
            <a:r>
              <a:rPr lang="en-AU" sz="1200" b="0" i="0" kern="1200" dirty="0" smtClean="0">
                <a:solidFill>
                  <a:schemeClr val="tx1"/>
                </a:solidFill>
                <a:effectLst/>
                <a:latin typeface="Calibri" pitchFamily="34" charset="0"/>
                <a:ea typeface="ＭＳ Ｐゴシック" pitchFamily="34" charset="-128"/>
                <a:cs typeface="+mn-cs"/>
              </a:rPr>
              <a:t>Keep your hand/s up, go and find someone who disagrees with you and tell them why they are wrong.</a:t>
            </a:r>
          </a:p>
          <a:p>
            <a:endParaRPr lang="en-AU" sz="1200" b="0" i="0" kern="1200" dirty="0" smtClean="0">
              <a:solidFill>
                <a:schemeClr val="tx1"/>
              </a:solidFill>
              <a:effectLst/>
              <a:latin typeface="Calibri" pitchFamily="34" charset="0"/>
              <a:ea typeface="ＭＳ Ｐゴシック" pitchFamily="34" charset="-128"/>
              <a:cs typeface="+mn-cs"/>
            </a:endParaRPr>
          </a:p>
          <a:p>
            <a:r>
              <a:rPr lang="en-AU" sz="1200" b="0" i="0" kern="1200" dirty="0" smtClean="0">
                <a:solidFill>
                  <a:schemeClr val="tx1"/>
                </a:solidFill>
                <a:effectLst/>
                <a:latin typeface="Calibri" pitchFamily="34" charset="0"/>
                <a:ea typeface="ＭＳ Ｐゴシック" pitchFamily="34" charset="-128"/>
                <a:cs typeface="+mn-cs"/>
              </a:rPr>
              <a:t>How many of you are curious to know whether you are right? </a:t>
            </a:r>
          </a:p>
          <a:p>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37</a:t>
            </a:fld>
            <a:endParaRPr lang="en-AU"/>
          </a:p>
        </p:txBody>
      </p:sp>
    </p:spTree>
    <p:extLst>
      <p:ext uri="{BB962C8B-B14F-4D97-AF65-F5344CB8AC3E}">
        <p14:creationId xmlns:p14="http://schemas.microsoft.com/office/powerpoint/2010/main" val="255033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i="0" kern="1200" dirty="0" smtClean="0">
                <a:solidFill>
                  <a:schemeClr val="tx1"/>
                </a:solidFill>
                <a:effectLst/>
                <a:latin typeface="Calibri" pitchFamily="34" charset="0"/>
                <a:ea typeface="ＭＳ Ｐゴシック" pitchFamily="34" charset="-128"/>
                <a:cs typeface="+mn-cs"/>
              </a:rPr>
              <a:t>Having had students identify the</a:t>
            </a:r>
            <a:r>
              <a:rPr lang="en-AU" sz="1200" b="0" i="0" kern="1200" baseline="0" dirty="0" smtClean="0">
                <a:solidFill>
                  <a:schemeClr val="tx1"/>
                </a:solidFill>
                <a:effectLst/>
                <a:latin typeface="Calibri" pitchFamily="34" charset="0"/>
                <a:ea typeface="ＭＳ Ｐゴシック" pitchFamily="34" charset="-128"/>
                <a:cs typeface="+mn-cs"/>
              </a:rPr>
              <a:t> problem and predict the answer, </a:t>
            </a:r>
            <a:r>
              <a:rPr lang="en-AU" sz="1200" b="0" i="0" kern="1200" dirty="0" smtClean="0">
                <a:solidFill>
                  <a:schemeClr val="tx1"/>
                </a:solidFill>
                <a:effectLst/>
                <a:latin typeface="Calibri" pitchFamily="34" charset="0"/>
                <a:ea typeface="ＭＳ Ｐゴシック" pitchFamily="34" charset="-128"/>
                <a:cs typeface="+mn-cs"/>
              </a:rPr>
              <a:t>what do you think the next teacher actions could be?</a:t>
            </a:r>
            <a:endParaRPr lang="en-AU" dirty="0" smtClean="0"/>
          </a:p>
          <a:p>
            <a:endParaRPr lang="en-AU" sz="1200" b="0" i="0" kern="1200" dirty="0" smtClean="0">
              <a:solidFill>
                <a:schemeClr val="tx1"/>
              </a:solidFill>
              <a:effectLst/>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DISCUSSION</a:t>
            </a:r>
          </a:p>
          <a:p>
            <a:r>
              <a:rPr lang="en-AU" sz="1200" b="0" i="0" kern="1200" dirty="0" smtClean="0">
                <a:solidFill>
                  <a:schemeClr val="tx1"/>
                </a:solidFill>
                <a:effectLst/>
                <a:latin typeface="Calibri" pitchFamily="34" charset="0"/>
                <a:ea typeface="ＭＳ Ｐゴシック" pitchFamily="34" charset="-128"/>
                <a:cs typeface="+mn-cs"/>
              </a:rPr>
              <a:t>Ask</a:t>
            </a:r>
            <a:r>
              <a:rPr lang="en-AU" sz="1200" b="0" i="0" kern="1200" baseline="0" dirty="0" smtClean="0">
                <a:solidFill>
                  <a:schemeClr val="tx1"/>
                </a:solidFill>
                <a:effectLst/>
                <a:latin typeface="Calibri" pitchFamily="34" charset="0"/>
                <a:ea typeface="ＭＳ Ｐゴシック" pitchFamily="34" charset="-128"/>
                <a:cs typeface="+mn-cs"/>
              </a:rPr>
              <a:t> participants to formulate a possible process using techniques from the procedure to problem solving strategy. (1 minute)</a:t>
            </a:r>
          </a:p>
          <a:p>
            <a:r>
              <a:rPr lang="en-AU" sz="1200" b="0" i="0" kern="1200" dirty="0" smtClean="0">
                <a:solidFill>
                  <a:schemeClr val="tx1"/>
                </a:solidFill>
                <a:effectLst/>
                <a:latin typeface="Calibri" pitchFamily="34" charset="0"/>
                <a:ea typeface="ＭＳ Ｐゴシック" pitchFamily="34" charset="-128"/>
                <a:cs typeface="+mn-cs"/>
              </a:rPr>
              <a:t>Collect some of the ideas. For example, the teacher would: </a:t>
            </a:r>
          </a:p>
          <a:p>
            <a:pPr marL="171450" indent="-171450">
              <a:buFont typeface="Arial" panose="020B0604020202020204" pitchFamily="34" charset="0"/>
              <a:buChar char="•"/>
            </a:pPr>
            <a:r>
              <a:rPr lang="en-AU" sz="1200" b="0" i="0" kern="1200" dirty="0" smtClean="0">
                <a:solidFill>
                  <a:schemeClr val="tx1"/>
                </a:solidFill>
                <a:effectLst/>
                <a:latin typeface="Calibri" pitchFamily="34" charset="0"/>
                <a:ea typeface="ＭＳ Ｐゴシック" pitchFamily="34" charset="-128"/>
                <a:cs typeface="+mn-cs"/>
              </a:rPr>
              <a:t>wait for student questions before giving information</a:t>
            </a:r>
          </a:p>
          <a:p>
            <a:pPr marL="171450" indent="-171450">
              <a:buFont typeface="Arial" panose="020B0604020202020204" pitchFamily="34" charset="0"/>
              <a:buChar char="•"/>
            </a:pPr>
            <a:r>
              <a:rPr lang="en-AU" sz="1200" b="0" i="0" kern="1200" baseline="0" dirty="0" smtClean="0">
                <a:solidFill>
                  <a:schemeClr val="tx1"/>
                </a:solidFill>
                <a:effectLst/>
                <a:latin typeface="Calibri" pitchFamily="34" charset="0"/>
                <a:ea typeface="ＭＳ Ｐゴシック" pitchFamily="34" charset="-128"/>
                <a:cs typeface="+mn-cs"/>
              </a:rPr>
              <a:t>not give students the steps to take in order to investigate the answer.</a:t>
            </a:r>
            <a:endParaRPr lang="en-AU" sz="1200" b="0" i="0" kern="1200" dirty="0" smtClean="0">
              <a:solidFill>
                <a:schemeClr val="tx1"/>
              </a:solidFill>
              <a:effectLst/>
              <a:latin typeface="Calibri" pitchFamily="34" charset="0"/>
              <a:ea typeface="ＭＳ Ｐゴシック" pitchFamily="34" charset="-128"/>
              <a:cs typeface="+mn-cs"/>
            </a:endParaRPr>
          </a:p>
          <a:p>
            <a:r>
              <a:rPr lang="en-AU" sz="1200" b="0" i="0" kern="1200" dirty="0" smtClean="0">
                <a:solidFill>
                  <a:schemeClr val="tx1"/>
                </a:solidFill>
                <a:effectLst/>
                <a:latin typeface="Calibri" pitchFamily="34" charset="0"/>
                <a:ea typeface="ＭＳ Ｐゴシック" pitchFamily="34" charset="-128"/>
                <a:cs typeface="+mn-cs"/>
              </a:rPr>
              <a:t>Emphasise that</a:t>
            </a:r>
            <a:r>
              <a:rPr lang="en-AU" sz="1200" b="0" i="0" kern="1200" baseline="0" dirty="0" smtClean="0">
                <a:solidFill>
                  <a:schemeClr val="tx1"/>
                </a:solidFill>
                <a:effectLst/>
                <a:latin typeface="Calibri" pitchFamily="34" charset="0"/>
                <a:ea typeface="ＭＳ Ｐゴシック" pitchFamily="34" charset="-128"/>
                <a:cs typeface="+mn-cs"/>
              </a:rPr>
              <a:t> o</a:t>
            </a:r>
            <a:r>
              <a:rPr lang="en-AU" sz="1200" b="0" i="0" kern="1200" dirty="0" smtClean="0">
                <a:solidFill>
                  <a:schemeClr val="tx1"/>
                </a:solidFill>
                <a:effectLst/>
                <a:latin typeface="Calibri" pitchFamily="34" charset="0"/>
                <a:ea typeface="ＭＳ Ｐゴシック" pitchFamily="34" charset="-128"/>
                <a:cs typeface="+mn-cs"/>
              </a:rPr>
              <a:t>nce </a:t>
            </a:r>
            <a:r>
              <a:rPr lang="en-AU" sz="1200" b="0" i="0" kern="1200" baseline="0" dirty="0" smtClean="0">
                <a:solidFill>
                  <a:schemeClr val="tx1"/>
                </a:solidFill>
                <a:effectLst/>
                <a:latin typeface="Calibri" pitchFamily="34" charset="0"/>
                <a:ea typeface="ＭＳ Ｐゴシック" pitchFamily="34" charset="-128"/>
                <a:cs typeface="+mn-cs"/>
              </a:rPr>
              <a:t>the </a:t>
            </a:r>
            <a:r>
              <a:rPr lang="en-AU" sz="1200" b="0" i="0" kern="1200" dirty="0" smtClean="0">
                <a:solidFill>
                  <a:schemeClr val="tx1"/>
                </a:solidFill>
                <a:effectLst/>
                <a:latin typeface="Calibri" pitchFamily="34" charset="0"/>
                <a:ea typeface="ＭＳ Ｐゴシック" pitchFamily="34" charset="-128"/>
                <a:cs typeface="+mn-cs"/>
              </a:rPr>
              <a:t>answer is revealed, people stop being curious about it. </a:t>
            </a:r>
            <a:r>
              <a:rPr lang="en-AU" sz="1200" b="0" i="0" kern="1200" baseline="0" dirty="0" smtClean="0">
                <a:solidFill>
                  <a:schemeClr val="tx1"/>
                </a:solidFill>
                <a:effectLst/>
                <a:latin typeface="Calibri" pitchFamily="34" charset="0"/>
                <a:ea typeface="ＭＳ Ｐゴシック" pitchFamily="34" charset="-128"/>
                <a:cs typeface="+mn-cs"/>
              </a:rPr>
              <a:t>Students will be more interested in planning and conducting an investigation if they do not know what will happen.</a:t>
            </a:r>
          </a:p>
          <a:p>
            <a:endParaRPr lang="en-AU" sz="1200" b="0" i="0" kern="1200" dirty="0" smtClean="0">
              <a:solidFill>
                <a:schemeClr val="tx1"/>
              </a:solidFill>
              <a:effectLst/>
              <a:latin typeface="Calibri" pitchFamily="34" charset="0"/>
              <a:ea typeface="ＭＳ Ｐゴシック" pitchFamily="34" charset="-128"/>
              <a:cs typeface="+mn-cs"/>
            </a:endParaRPr>
          </a:p>
          <a:p>
            <a:endParaRPr lang="en-AU" sz="1200" b="0" i="0" kern="1200" baseline="0" dirty="0" smtClean="0">
              <a:solidFill>
                <a:schemeClr val="tx1"/>
              </a:solidFill>
              <a:effectLst/>
              <a:latin typeface="Calibri" pitchFamily="34" charset="0"/>
              <a:ea typeface="ＭＳ Ｐゴシック" pitchFamily="34" charset="-128"/>
              <a:cs typeface="+mn-cs"/>
            </a:endParaRPr>
          </a:p>
          <a:p>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38</a:t>
            </a:fld>
            <a:endParaRPr lang="en-AU"/>
          </a:p>
        </p:txBody>
      </p:sp>
    </p:spTree>
    <p:extLst>
      <p:ext uri="{BB962C8B-B14F-4D97-AF65-F5344CB8AC3E}">
        <p14:creationId xmlns:p14="http://schemas.microsoft.com/office/powerpoint/2010/main" val="3108427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r>
              <a:rPr lang="en-AU" dirty="0" smtClean="0"/>
              <a:t>Consider what the students have been required to do:</a:t>
            </a:r>
          </a:p>
          <a:p>
            <a:pPr marL="228600" indent="-228600">
              <a:buFont typeface="+mj-lt"/>
              <a:buAutoNum type="arabicPeriod"/>
            </a:pPr>
            <a:r>
              <a:rPr lang="en-AU" b="1" dirty="0" smtClean="0"/>
              <a:t>Identify the necessary</a:t>
            </a:r>
            <a:r>
              <a:rPr lang="en-AU" b="1" baseline="0" dirty="0" smtClean="0"/>
              <a:t> information </a:t>
            </a:r>
          </a:p>
          <a:p>
            <a:r>
              <a:rPr lang="en-AU" sz="1200" b="0" i="0" kern="1200" dirty="0" smtClean="0">
                <a:solidFill>
                  <a:schemeClr val="tx1"/>
                </a:solidFill>
                <a:effectLst/>
                <a:latin typeface="Calibri" pitchFamily="34" charset="0"/>
                <a:ea typeface="ＭＳ Ｐゴシック" pitchFamily="34" charset="-128"/>
                <a:cs typeface="+mn-cs"/>
              </a:rPr>
              <a:t>What information would you want if you were the</a:t>
            </a:r>
            <a:r>
              <a:rPr lang="en-AU" sz="1200" b="0" i="0" kern="1200" baseline="0" dirty="0" smtClean="0">
                <a:solidFill>
                  <a:schemeClr val="tx1"/>
                </a:solidFill>
                <a:effectLst/>
                <a:latin typeface="Calibri" pitchFamily="34" charset="0"/>
                <a:ea typeface="ＭＳ Ｐゴシック" pitchFamily="34" charset="-128"/>
                <a:cs typeface="+mn-cs"/>
              </a:rPr>
              <a:t> student?</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i="0" kern="1200" baseline="0" dirty="0" smtClean="0">
                <a:solidFill>
                  <a:schemeClr val="tx1"/>
                </a:solidFill>
                <a:effectLst/>
                <a:latin typeface="Calibri" pitchFamily="34" charset="0"/>
                <a:ea typeface="ＭＳ Ｐゴシック" pitchFamily="34" charset="-128"/>
                <a:cs typeface="+mn-cs"/>
              </a:rPr>
              <a:t>Give participants a minute to generate some questions.</a:t>
            </a:r>
            <a:endParaRPr lang="en-AU" sz="1200" b="0" i="0" kern="1200" dirty="0" smtClean="0">
              <a:solidFill>
                <a:schemeClr val="tx1"/>
              </a:solidFill>
              <a:effectLst/>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i="0" kern="1200" dirty="0" smtClean="0">
                <a:solidFill>
                  <a:schemeClr val="tx1"/>
                </a:solidFill>
                <a:effectLst/>
                <a:latin typeface="Calibri" pitchFamily="34" charset="0"/>
                <a:ea typeface="ＭＳ Ｐゴシック" pitchFamily="34" charset="-128"/>
                <a:cs typeface="+mn-cs"/>
              </a:rPr>
              <a:t>In the past students have asked questions such as: </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i="0" kern="1200" dirty="0" smtClean="0">
                <a:solidFill>
                  <a:schemeClr val="tx1"/>
                </a:solidFill>
                <a:effectLst/>
                <a:latin typeface="Calibri" pitchFamily="34" charset="0"/>
                <a:ea typeface="ＭＳ Ｐゴシック" pitchFamily="34" charset="-128"/>
                <a:cs typeface="+mn-cs"/>
              </a:rPr>
              <a:t>“What do the cartons contain?” </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i="0" kern="1200" dirty="0" smtClean="0">
                <a:solidFill>
                  <a:schemeClr val="tx1"/>
                </a:solidFill>
                <a:effectLst/>
                <a:latin typeface="Calibri" pitchFamily="34" charset="0"/>
                <a:ea typeface="ＭＳ Ｐゴシック" pitchFamily="34" charset="-128"/>
                <a:cs typeface="+mn-cs"/>
              </a:rPr>
              <a:t>“How big are the cartons?” </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i="0" kern="1200" dirty="0" smtClean="0">
                <a:solidFill>
                  <a:schemeClr val="tx1"/>
                </a:solidFill>
                <a:effectLst/>
                <a:latin typeface="Calibri" pitchFamily="34" charset="0"/>
                <a:ea typeface="ＭＳ Ｐゴシック" pitchFamily="34" charset="-128"/>
                <a:cs typeface="+mn-cs"/>
              </a:rPr>
              <a:t>“How</a:t>
            </a:r>
            <a:r>
              <a:rPr lang="en-AU" sz="1200" b="0" i="0" kern="1200" baseline="0" dirty="0" smtClean="0">
                <a:solidFill>
                  <a:schemeClr val="tx1"/>
                </a:solidFill>
                <a:effectLst/>
                <a:latin typeface="Calibri" pitchFamily="34" charset="0"/>
                <a:ea typeface="ＭＳ Ｐゴシック" pitchFamily="34" charset="-128"/>
                <a:cs typeface="+mn-cs"/>
              </a:rPr>
              <a:t> heavy is the full carton?”</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b="0" i="0" kern="1200" baseline="0" dirty="0" smtClean="0">
              <a:solidFill>
                <a:schemeClr val="tx1"/>
              </a:solidFill>
              <a:effectLst/>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 typeface="+mj-lt"/>
              <a:buNone/>
              <a:tabLst/>
              <a:defRPr/>
            </a:pPr>
            <a:r>
              <a:rPr lang="en-AU" baseline="0" dirty="0" smtClean="0"/>
              <a:t>2.  </a:t>
            </a:r>
            <a:r>
              <a:rPr lang="en-AU" b="1" baseline="0" dirty="0" smtClean="0"/>
              <a:t>Identify the steps to solve the problem.</a:t>
            </a:r>
            <a:endParaRPr lang="en-AU" sz="1200" b="1" i="0" kern="1200" baseline="0" dirty="0" smtClean="0">
              <a:solidFill>
                <a:schemeClr val="tx1"/>
              </a:solidFill>
              <a:effectLst/>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i="0" kern="1200" baseline="0" dirty="0" smtClean="0">
                <a:solidFill>
                  <a:schemeClr val="tx1"/>
                </a:solidFill>
                <a:effectLst/>
                <a:latin typeface="Calibri" pitchFamily="34" charset="0"/>
                <a:ea typeface="ＭＳ Ｐゴシック" pitchFamily="34" charset="-128"/>
                <a:cs typeface="+mn-cs"/>
              </a:rPr>
              <a:t>Students would plan an investigation to find out the answer. </a:t>
            </a:r>
          </a:p>
          <a:p>
            <a:pPr marL="171450" indent="-171450">
              <a:buFont typeface="Arial" panose="020B0604020202020204" pitchFamily="34" charset="0"/>
              <a:buChar char="•"/>
            </a:pPr>
            <a:endParaRPr lang="en-AU" baseline="0" dirty="0" smtClean="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39</a:t>
            </a:fld>
            <a:endParaRPr lang="en-AU"/>
          </a:p>
        </p:txBody>
      </p:sp>
    </p:spTree>
    <p:extLst>
      <p:ext uri="{BB962C8B-B14F-4D97-AF65-F5344CB8AC3E}">
        <p14:creationId xmlns:p14="http://schemas.microsoft.com/office/powerpoint/2010/main" val="41055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3671"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b="0" kern="1200" baseline="0" dirty="0" smtClean="0">
                <a:solidFill>
                  <a:schemeClr val="tx1"/>
                </a:solidFill>
                <a:latin typeface="Calibri" pitchFamily="34" charset="0"/>
                <a:ea typeface="ＭＳ Ｐゴシック" pitchFamily="34" charset="-128"/>
                <a:cs typeface="+mn-cs"/>
              </a:rPr>
              <a:t>The videos are </a:t>
            </a:r>
            <a:r>
              <a:rPr lang="en-AU" sz="1200" kern="1200" baseline="0" dirty="0" smtClean="0">
                <a:solidFill>
                  <a:schemeClr val="tx1"/>
                </a:solidFill>
                <a:latin typeface="Calibri" pitchFamily="34" charset="0"/>
                <a:ea typeface="ＭＳ Ｐゴシック" pitchFamily="34" charset="-128"/>
                <a:cs typeface="+mn-cs"/>
              </a:rPr>
              <a:t>provocations for initial discussion.</a:t>
            </a: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latin typeface="Calibri" pitchFamily="34" charset="0"/>
                <a:ea typeface="ＭＳ Ｐゴシック" pitchFamily="34" charset="-128"/>
                <a:cs typeface="+mn-cs"/>
              </a:rPr>
              <a:t>Ask participants to watch one of the videos, and to try to determine which of the procedure to problem solving techniques they think the teacher (</a:t>
            </a:r>
            <a:r>
              <a:rPr lang="en-AU" sz="1200" b="0" i="0" kern="1200" baseline="0" dirty="0" smtClean="0">
                <a:solidFill>
                  <a:schemeClr val="tx1"/>
                </a:solidFill>
                <a:effectLst/>
                <a:latin typeface="Calibri" pitchFamily="34" charset="0"/>
                <a:ea typeface="ＭＳ Ｐゴシック" pitchFamily="34" charset="-128"/>
                <a:cs typeface="+mn-cs"/>
              </a:rPr>
              <a:t>UK </a:t>
            </a:r>
            <a:r>
              <a:rPr lang="en-AU" sz="1200" b="0" kern="1200" baseline="0" dirty="0" smtClean="0">
                <a:solidFill>
                  <a:schemeClr val="tx1"/>
                </a:solidFill>
                <a:latin typeface="Calibri" pitchFamily="34" charset="0"/>
                <a:ea typeface="ＭＳ Ｐゴシック" pitchFamily="34" charset="-128"/>
                <a:cs typeface="+mn-cs"/>
              </a:rPr>
              <a:t>teacher </a:t>
            </a:r>
            <a:r>
              <a:rPr lang="en-AU" sz="1200" b="0" i="0" kern="1200" dirty="0" smtClean="0">
                <a:solidFill>
                  <a:schemeClr val="tx1"/>
                </a:solidFill>
                <a:effectLst/>
                <a:latin typeface="Calibri" pitchFamily="34" charset="0"/>
                <a:ea typeface="ＭＳ Ｐゴシック" pitchFamily="34" charset="-128"/>
                <a:cs typeface="+mn-cs"/>
              </a:rPr>
              <a:t>Justin </a:t>
            </a:r>
            <a:r>
              <a:rPr lang="en-AU" sz="1200" b="0" i="0" kern="1200" dirty="0" err="1" smtClean="0">
                <a:solidFill>
                  <a:schemeClr val="tx1"/>
                </a:solidFill>
                <a:effectLst/>
                <a:latin typeface="Calibri" pitchFamily="34" charset="0"/>
                <a:ea typeface="ＭＳ Ｐゴシック" pitchFamily="34" charset="-128"/>
                <a:cs typeface="+mn-cs"/>
              </a:rPr>
              <a:t>Solonynka</a:t>
            </a:r>
            <a:r>
              <a:rPr lang="en-AU" sz="1200" b="0" i="0" kern="1200" dirty="0" smtClean="0">
                <a:solidFill>
                  <a:schemeClr val="tx1"/>
                </a:solidFill>
                <a:effectLst/>
                <a:latin typeface="Calibri" pitchFamily="34" charset="0"/>
                <a:ea typeface="ＭＳ Ｐゴシック" pitchFamily="34" charset="-128"/>
                <a:cs typeface="+mn-cs"/>
              </a:rPr>
              <a:t>) </a:t>
            </a:r>
            <a:r>
              <a:rPr lang="en-AU" sz="1200" kern="1200" baseline="0" dirty="0" smtClean="0">
                <a:solidFill>
                  <a:schemeClr val="tx1"/>
                </a:solidFill>
                <a:latin typeface="Calibri" pitchFamily="34" charset="0"/>
                <a:ea typeface="ＭＳ Ｐゴシック" pitchFamily="34" charset="-128"/>
                <a:cs typeface="+mn-cs"/>
              </a:rPr>
              <a:t>could be using in the delivery of the lesson.</a:t>
            </a: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b="1" kern="1200" dirty="0" smtClean="0">
                <a:solidFill>
                  <a:schemeClr val="tx1"/>
                </a:solidFill>
                <a:latin typeface="Calibri" pitchFamily="34" charset="0"/>
                <a:ea typeface="ＭＳ Ｐゴシック" pitchFamily="34" charset="-128"/>
                <a:cs typeface="+mn-cs"/>
              </a:rPr>
              <a:t>VIDEO</a:t>
            </a:r>
            <a:endParaRPr lang="en-AU" sz="1200" b="1" kern="1200" dirty="0" smtClean="0">
              <a:solidFill>
                <a:schemeClr val="tx1"/>
              </a:solidFill>
              <a:latin typeface="Calibri" pitchFamily="34" charset="0"/>
              <a:ea typeface="ＭＳ Ｐゴシック" pitchFamily="34" charset="-128"/>
              <a:cs typeface="+mn-cs"/>
            </a:endParaRP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b="0" kern="1200" dirty="0" smtClean="0">
                <a:solidFill>
                  <a:schemeClr val="tx1"/>
                </a:solidFill>
                <a:latin typeface="Calibri" pitchFamily="34" charset="0"/>
                <a:ea typeface="ＭＳ Ｐゴシック" pitchFamily="34" charset="-128"/>
                <a:cs typeface="+mn-cs"/>
              </a:rPr>
              <a:t>Choose the video that </a:t>
            </a:r>
            <a:r>
              <a:rPr lang="en-AU" sz="1200" b="0" kern="1200" baseline="0" dirty="0" smtClean="0">
                <a:solidFill>
                  <a:schemeClr val="tx1"/>
                </a:solidFill>
                <a:latin typeface="Calibri" pitchFamily="34" charset="0"/>
                <a:ea typeface="ＭＳ Ｐゴシック" pitchFamily="34" charset="-128"/>
                <a:cs typeface="+mn-cs"/>
              </a:rPr>
              <a:t>best suits the audience. </a:t>
            </a: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dirty="0" smtClean="0">
                <a:hlinkClick r:id="rId3"/>
              </a:rPr>
              <a:t>https://www.youtube.com/watch?v=SrWt_XvWLUk</a:t>
            </a:r>
            <a:endParaRPr lang="en-AU" sz="1200" dirty="0" smtClean="0"/>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b="1" kern="1200" dirty="0" smtClean="0">
                <a:solidFill>
                  <a:schemeClr val="tx1"/>
                </a:solidFill>
                <a:latin typeface="Calibri" pitchFamily="34" charset="0"/>
                <a:ea typeface="ＭＳ Ｐゴシック" pitchFamily="34" charset="-128"/>
                <a:cs typeface="+mn-cs"/>
              </a:rPr>
              <a:t>Primary </a:t>
            </a:r>
            <a:r>
              <a:rPr lang="en-AU" sz="1200" b="0" kern="1200" baseline="0" dirty="0" smtClean="0">
                <a:solidFill>
                  <a:schemeClr val="tx1"/>
                </a:solidFill>
                <a:latin typeface="Calibri" pitchFamily="34" charset="0"/>
                <a:ea typeface="ＭＳ Ｐゴシック" pitchFamily="34" charset="-128"/>
                <a:cs typeface="+mn-cs"/>
              </a:rPr>
              <a:t>–</a:t>
            </a:r>
            <a:r>
              <a:rPr lang="en-AU" sz="1200" kern="1200" dirty="0" smtClean="0">
                <a:solidFill>
                  <a:schemeClr val="tx1"/>
                </a:solidFill>
                <a:latin typeface="Calibri" pitchFamily="34" charset="0"/>
                <a:ea typeface="ＭＳ Ｐゴシック" pitchFamily="34" charset="-128"/>
                <a:cs typeface="+mn-cs"/>
              </a:rPr>
              <a:t> </a:t>
            </a:r>
            <a:r>
              <a:rPr lang="en-AU" sz="1200" b="0" i="0" kern="1200" dirty="0" smtClean="0">
                <a:solidFill>
                  <a:schemeClr val="tx1"/>
                </a:solidFill>
                <a:effectLst/>
                <a:latin typeface="Calibri" pitchFamily="34" charset="0"/>
                <a:ea typeface="ＭＳ Ｐゴシック" pitchFamily="34" charset="-128"/>
                <a:cs typeface="+mn-cs"/>
              </a:rPr>
              <a:t>How to Arrange a Train   3:38 mins </a:t>
            </a:r>
            <a:endParaRPr lang="en-AU" sz="1200" u="sng" dirty="0" smtClean="0">
              <a:hlinkClick r:id="rId4"/>
            </a:endParaRPr>
          </a:p>
          <a:p>
            <a:pPr marL="0" marR="0" indent="0" algn="l" defTabSz="453671" rtl="0" eaLnBrk="0" fontAlgn="base" latinLnBrk="0" hangingPunct="0">
              <a:lnSpc>
                <a:spcPct val="100000"/>
              </a:lnSpc>
              <a:spcBef>
                <a:spcPct val="30000"/>
              </a:spcBef>
              <a:spcAft>
                <a:spcPct val="0"/>
              </a:spcAft>
              <a:buClrTx/>
              <a:buSzTx/>
              <a:buFontTx/>
              <a:buNone/>
              <a:tabLst/>
              <a:defRPr/>
            </a:pPr>
            <a:r>
              <a:rPr lang="en-AU" sz="1200" u="sng" dirty="0" smtClean="0">
                <a:hlinkClick r:id="rId4"/>
              </a:rPr>
              <a:t>https://www.youtube.com/watch?v=vPnSQD5ca7M</a:t>
            </a:r>
            <a:r>
              <a:rPr lang="en-AU" sz="1200" u="sng" dirty="0" smtClean="0"/>
              <a:t> </a:t>
            </a:r>
            <a:endParaRPr lang="en-AU" sz="1200" dirty="0" smtClean="0"/>
          </a:p>
          <a:p>
            <a:pPr defTabSz="453671">
              <a:defRPr/>
            </a:pPr>
            <a:r>
              <a:rPr lang="en-AU" sz="1200" b="1" kern="1200" baseline="0" dirty="0" smtClean="0">
                <a:solidFill>
                  <a:schemeClr val="tx1"/>
                </a:solidFill>
                <a:latin typeface="Calibri" pitchFamily="34" charset="0"/>
                <a:ea typeface="ＭＳ Ｐゴシック" pitchFamily="34" charset="-128"/>
                <a:cs typeface="+mn-cs"/>
              </a:rPr>
              <a:t>Secondary</a:t>
            </a:r>
            <a:r>
              <a:rPr lang="en-AU" sz="1200" b="0" kern="1200" baseline="0" dirty="0" smtClean="0">
                <a:solidFill>
                  <a:schemeClr val="tx1"/>
                </a:solidFill>
                <a:latin typeface="Calibri" pitchFamily="34" charset="0"/>
                <a:ea typeface="ＭＳ Ｐゴシック" pitchFamily="34" charset="-128"/>
                <a:cs typeface="+mn-cs"/>
              </a:rPr>
              <a:t> – Around the World     </a:t>
            </a:r>
            <a:r>
              <a:rPr lang="en-AU" sz="1200" b="0" i="0" kern="1200" dirty="0" smtClean="0">
                <a:solidFill>
                  <a:schemeClr val="tx1"/>
                </a:solidFill>
                <a:effectLst/>
                <a:latin typeface="Calibri" pitchFamily="34" charset="0"/>
                <a:ea typeface="ＭＳ Ｐゴシック" pitchFamily="34" charset="-128"/>
                <a:cs typeface="+mn-cs"/>
              </a:rPr>
              <a:t>4:06 mins</a:t>
            </a:r>
            <a:endParaRPr lang="en-AU" sz="1200" b="0" kern="1200" baseline="0" dirty="0" smtClean="0">
              <a:solidFill>
                <a:schemeClr val="tx1"/>
              </a:solidFill>
              <a:latin typeface="Calibri" pitchFamily="34" charset="0"/>
              <a:ea typeface="ＭＳ Ｐゴシック" pitchFamily="34" charset="-128"/>
              <a:cs typeface="+mn-cs"/>
            </a:endParaRPr>
          </a:p>
          <a:p>
            <a:pPr marL="0" marR="0" indent="0" algn="l" defTabSz="453671" rtl="0" eaLnBrk="0" fontAlgn="base" latinLnBrk="0" hangingPunct="0">
              <a:lnSpc>
                <a:spcPct val="100000"/>
              </a:lnSpc>
              <a:spcBef>
                <a:spcPct val="30000"/>
              </a:spcBef>
              <a:spcAft>
                <a:spcPct val="0"/>
              </a:spcAft>
              <a:buClrTx/>
              <a:buSzTx/>
              <a:buFontTx/>
              <a:buNone/>
              <a:tabLst/>
              <a:defRPr/>
            </a:pPr>
            <a:endParaRPr lang="en-AU" sz="1200" kern="1200" baseline="0" dirty="0" smtClean="0">
              <a:solidFill>
                <a:schemeClr val="tx1"/>
              </a:solidFill>
              <a:latin typeface="Calibri" pitchFamily="34" charset="0"/>
              <a:ea typeface="ＭＳ Ｐゴシック" pitchFamily="34" charset="-128"/>
              <a:cs typeface="+mn-cs"/>
            </a:endParaRPr>
          </a:p>
          <a:p>
            <a:r>
              <a:rPr lang="en-AU" sz="1200" b="1" kern="1200" dirty="0" smtClean="0">
                <a:solidFill>
                  <a:schemeClr val="tx1"/>
                </a:solidFill>
                <a:latin typeface="Calibri" pitchFamily="34" charset="0"/>
                <a:ea typeface="ＭＳ Ｐゴシック" pitchFamily="34" charset="-128"/>
                <a:cs typeface="+mn-cs"/>
              </a:rPr>
              <a:t>DISCUSSION (2 minutes)</a:t>
            </a:r>
            <a:endParaRPr lang="en-AU" sz="1200" kern="1200" dirty="0" smtClean="0">
              <a:solidFill>
                <a:schemeClr val="tx1"/>
              </a:solidFill>
              <a:latin typeface="Calibri" pitchFamily="34" charset="0"/>
              <a:ea typeface="ＭＳ Ｐゴシック" pitchFamily="34" charset="-128"/>
              <a:cs typeface="+mn-cs"/>
            </a:endParaRPr>
          </a:p>
          <a:p>
            <a:r>
              <a:rPr lang="en-AU" sz="1200" kern="1200" dirty="0" smtClean="0">
                <a:solidFill>
                  <a:schemeClr val="tx1"/>
                </a:solidFill>
                <a:latin typeface="Calibri" pitchFamily="34" charset="0"/>
                <a:ea typeface="ＭＳ Ｐゴシック" pitchFamily="34" charset="-128"/>
                <a:cs typeface="+mn-cs"/>
              </a:rPr>
              <a:t>Ask participants to discuss their observations and thinking in a table group. </a:t>
            </a:r>
          </a:p>
          <a:p>
            <a:r>
              <a:rPr lang="en-AU" dirty="0" smtClean="0"/>
              <a:t>Refer participants to Handout 1 – ‘From Procedure to problem solving’ strategy </a:t>
            </a:r>
          </a:p>
          <a:p>
            <a:r>
              <a:rPr lang="en-AU" dirty="0" smtClean="0"/>
              <a:t>Ask participants:</a:t>
            </a:r>
          </a:p>
          <a:p>
            <a:pPr marL="171450" indent="-171450">
              <a:buFont typeface="Arial" panose="020B0604020202020204" pitchFamily="34" charset="0"/>
              <a:buChar char="•"/>
            </a:pPr>
            <a:r>
              <a:rPr lang="en-AU" dirty="0" smtClean="0"/>
              <a:t>Where did </a:t>
            </a:r>
            <a:r>
              <a:rPr lang="en-AU" sz="1200" b="0" kern="1200" baseline="0" dirty="0" smtClean="0">
                <a:solidFill>
                  <a:schemeClr val="tx1"/>
                </a:solidFill>
                <a:latin typeface="Calibri" pitchFamily="34" charset="0"/>
                <a:ea typeface="ＭＳ Ｐゴシック" pitchFamily="34" charset="-128"/>
                <a:cs typeface="+mn-cs"/>
              </a:rPr>
              <a:t>they think the strategies used in the lesson </a:t>
            </a:r>
            <a:r>
              <a:rPr lang="en-AU" dirty="0" smtClean="0"/>
              <a:t>connect with the ‘From Procedure to problem solving’ strategy?</a:t>
            </a:r>
          </a:p>
          <a:p>
            <a:pPr marL="0" marR="0" indent="0" algn="l" defTabSz="457145"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kern="1200" dirty="0" smtClean="0">
              <a:solidFill>
                <a:schemeClr val="tx1"/>
              </a:solidFill>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kern="1200" dirty="0" smtClean="0">
                <a:solidFill>
                  <a:schemeClr val="tx1"/>
                </a:solidFill>
                <a:latin typeface="Calibri" pitchFamily="34" charset="0"/>
                <a:ea typeface="ＭＳ Ｐゴシック" pitchFamily="34" charset="-128"/>
                <a:cs typeface="+mn-cs"/>
              </a:rPr>
              <a:t>SLIDE NOTES</a:t>
            </a:r>
            <a:endParaRPr lang="en-AU" dirty="0" smtClean="0"/>
          </a:p>
          <a:p>
            <a:pPr defTabSz="453671">
              <a:defRPr/>
            </a:pPr>
            <a:r>
              <a:rPr lang="en-AU" b="0" dirty="0" smtClean="0"/>
              <a:t>Collect participant ideas, and suggest that the teacher probably ‘determined the problem to solve’, but ‘released information slowly’ and ‘did not state</a:t>
            </a:r>
            <a:r>
              <a:rPr lang="en-AU" b="0" baseline="0" dirty="0" smtClean="0"/>
              <a:t> the steps’. </a:t>
            </a:r>
          </a:p>
          <a:p>
            <a:pPr defTabSz="453671">
              <a:defRPr/>
            </a:pPr>
            <a:r>
              <a:rPr lang="en-AU" b="0" baseline="0" dirty="0" smtClean="0"/>
              <a:t>The teacher didn’t ‘give information that was irrelevant to the task’.</a:t>
            </a:r>
            <a:endParaRPr lang="en-AU" b="0"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Explain that in a lesson or unit of work, one or more of the techniques from</a:t>
            </a:r>
            <a:r>
              <a:rPr lang="en-AU" baseline="0" dirty="0" smtClean="0"/>
              <a:t> the </a:t>
            </a:r>
            <a:r>
              <a:rPr lang="en-AU" dirty="0" smtClean="0"/>
              <a:t>– ‘From Procedure to problem solving’ strategy could be used. It could be, but</a:t>
            </a:r>
            <a:r>
              <a:rPr lang="en-AU" baseline="0" dirty="0" smtClean="0"/>
              <a:t> doesn’t have to be, a lesson sequence.</a:t>
            </a:r>
            <a:endParaRPr lang="en-AU" dirty="0" smtClean="0"/>
          </a:p>
          <a:p>
            <a:endParaRPr lang="en-AU" sz="1200" b="0" kern="1200" baseline="0" dirty="0" smtClean="0">
              <a:solidFill>
                <a:schemeClr val="tx1"/>
              </a:solidFill>
              <a:latin typeface="Calibri" pitchFamily="34" charset="0"/>
              <a:ea typeface="ＭＳ Ｐゴシック" pitchFamily="34" charset="-128"/>
              <a:cs typeface="+mn-cs"/>
            </a:endParaRPr>
          </a:p>
          <a:p>
            <a:pPr defTabSz="453671"/>
            <a:endParaRPr lang="en-AU" b="0" baseline="0" dirty="0" smtClean="0"/>
          </a:p>
          <a:p>
            <a:pPr marL="0" marR="0" indent="0" algn="l" defTabSz="453671" rtl="0" eaLnBrk="0" fontAlgn="base" latinLnBrk="0" hangingPunct="0">
              <a:lnSpc>
                <a:spcPct val="100000"/>
              </a:lnSpc>
              <a:spcBef>
                <a:spcPct val="30000"/>
              </a:spcBef>
              <a:spcAft>
                <a:spcPct val="0"/>
              </a:spcAft>
              <a:buClrTx/>
              <a:buSzTx/>
              <a:buFontTx/>
              <a:buNone/>
              <a:tabLst/>
              <a:defRPr/>
            </a:pPr>
            <a:endParaRPr lang="en-AU" sz="1200" kern="1200" baseline="0" dirty="0" smtClean="0">
              <a:solidFill>
                <a:schemeClr val="tx1"/>
              </a:solidFill>
              <a:latin typeface="Calibri" pitchFamily="34" charset="0"/>
              <a:ea typeface="ＭＳ Ｐゴシック" pitchFamily="34" charset="-128"/>
              <a:cs typeface="+mn-cs"/>
            </a:endParaRPr>
          </a:p>
          <a:p>
            <a:pPr marL="0" marR="0" indent="0" algn="l" defTabSz="453671" rtl="0" eaLnBrk="0" fontAlgn="base" latinLnBrk="0" hangingPunct="0">
              <a:lnSpc>
                <a:spcPct val="100000"/>
              </a:lnSpc>
              <a:spcBef>
                <a:spcPct val="30000"/>
              </a:spcBef>
              <a:spcAft>
                <a:spcPct val="0"/>
              </a:spcAft>
              <a:buClrTx/>
              <a:buSzTx/>
              <a:buFontTx/>
              <a:buNone/>
              <a:tabLst/>
              <a:defRPr/>
            </a:pPr>
            <a:endParaRPr lang="en-AU" sz="1200" kern="1200" baseline="0" dirty="0" smtClean="0">
              <a:solidFill>
                <a:schemeClr val="tx1"/>
              </a:solidFill>
              <a:latin typeface="Calibri" pitchFamily="34" charset="0"/>
              <a:ea typeface="ＭＳ Ｐゴシック" pitchFamily="34" charset="-128"/>
              <a:cs typeface="+mn-cs"/>
            </a:endParaRPr>
          </a:p>
          <a:p>
            <a:pPr marL="0" marR="0" indent="0" algn="l" defTabSz="453671" rtl="0" eaLnBrk="0" fontAlgn="base" latinLnBrk="0" hangingPunct="0">
              <a:lnSpc>
                <a:spcPct val="100000"/>
              </a:lnSpc>
              <a:spcBef>
                <a:spcPct val="30000"/>
              </a:spcBef>
              <a:spcAft>
                <a:spcPct val="0"/>
              </a:spcAft>
              <a:buClrTx/>
              <a:buSzTx/>
              <a:buFontTx/>
              <a:buNone/>
              <a:tabLst/>
              <a:defRPr/>
            </a:pPr>
            <a:endParaRPr lang="en-AU" sz="1200" kern="1200" baseline="0" dirty="0" smtClean="0">
              <a:solidFill>
                <a:schemeClr val="tx1"/>
              </a:solidFill>
              <a:latin typeface="Calibri" pitchFamily="34" charset="0"/>
              <a:ea typeface="ＭＳ Ｐゴシック" pitchFamily="34" charset="-128"/>
              <a:cs typeface="+mn-cs"/>
            </a:endParaRPr>
          </a:p>
          <a:p>
            <a:pPr marL="0" marR="0" indent="0" algn="l" defTabSz="453671" rtl="0" eaLnBrk="0" fontAlgn="base" latinLnBrk="0" hangingPunct="0">
              <a:lnSpc>
                <a:spcPct val="100000"/>
              </a:lnSpc>
              <a:spcBef>
                <a:spcPct val="30000"/>
              </a:spcBef>
              <a:spcAft>
                <a:spcPct val="0"/>
              </a:spcAft>
              <a:buClrTx/>
              <a:buSzTx/>
              <a:buFontTx/>
              <a:buNone/>
              <a:tabLst/>
              <a:defRPr/>
            </a:pPr>
            <a:endParaRPr lang="en-AU" sz="1200" kern="1200" baseline="0" dirty="0" smtClean="0">
              <a:solidFill>
                <a:schemeClr val="tx1"/>
              </a:solidFill>
              <a:latin typeface="Calibri" pitchFamily="34" charset="0"/>
              <a:ea typeface="ＭＳ Ｐゴシック" pitchFamily="34" charset="-128"/>
              <a:cs typeface="+mn-cs"/>
            </a:endParaRPr>
          </a:p>
          <a:p>
            <a:endParaRPr lang="en-AU" baseline="0" dirty="0" smtClean="0"/>
          </a:p>
          <a:p>
            <a:pPr defTabSz="453671">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4</a:t>
            </a:fld>
            <a:endParaRPr lang="en-AU"/>
          </a:p>
        </p:txBody>
      </p:sp>
    </p:spTree>
    <p:extLst>
      <p:ext uri="{BB962C8B-B14F-4D97-AF65-F5344CB8AC3E}">
        <p14:creationId xmlns:p14="http://schemas.microsoft.com/office/powerpoint/2010/main" val="3759122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endParaRPr lang="en-AU" sz="1200" b="1" i="0" kern="1200" dirty="0" smtClean="0">
              <a:solidFill>
                <a:schemeClr val="tx1"/>
              </a:solidFill>
              <a:effectLst/>
              <a:latin typeface="+mn-lt"/>
              <a:ea typeface="+mn-ea"/>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i="0" kern="1200" dirty="0" smtClean="0">
                <a:solidFill>
                  <a:schemeClr val="tx1"/>
                </a:solidFill>
                <a:effectLst/>
                <a:latin typeface="+mn-lt"/>
                <a:ea typeface="+mn-ea"/>
                <a:cs typeface="+mn-cs"/>
              </a:rPr>
              <a:t>It is important to give opportunity for reflection. </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i="0" kern="1200" dirty="0" smtClean="0">
                <a:solidFill>
                  <a:schemeClr val="tx1"/>
                </a:solidFill>
                <a:effectLst/>
                <a:latin typeface="+mn-lt"/>
                <a:ea typeface="+mn-ea"/>
                <a:cs typeface="+mn-cs"/>
              </a:rPr>
              <a:t>Did the process work? </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i="0" kern="1200" dirty="0" smtClean="0">
                <a:solidFill>
                  <a:schemeClr val="tx1"/>
                </a:solidFill>
                <a:effectLst/>
                <a:latin typeface="+mn-lt"/>
                <a:ea typeface="+mn-ea"/>
                <a:cs typeface="+mn-cs"/>
              </a:rPr>
              <a:t>Was it the best way to approach the problem? Why?</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i="0" kern="1200" baseline="0" dirty="0" smtClean="0">
                <a:solidFill>
                  <a:schemeClr val="tx1"/>
                </a:solidFill>
                <a:effectLst/>
                <a:latin typeface="Calibri" pitchFamily="34" charset="0"/>
                <a:ea typeface="ＭＳ Ｐゴシック" pitchFamily="34" charset="-128"/>
                <a:cs typeface="+mn-cs"/>
              </a:rPr>
              <a:t>Do you think the result would always be the same, or would it depend, for example, on the contents of the carton?</a:t>
            </a:r>
            <a:endParaRPr lang="en-AU" dirty="0" smtClean="0"/>
          </a:p>
          <a:p>
            <a:r>
              <a:rPr lang="en-AU" dirty="0" smtClean="0"/>
              <a:t>As in the maths example, this could</a:t>
            </a:r>
            <a:r>
              <a:rPr lang="en-AU" baseline="0" dirty="0" smtClean="0"/>
              <a:t> also be an o</a:t>
            </a:r>
            <a:r>
              <a:rPr lang="en-AU" dirty="0" smtClean="0"/>
              <a:t>pportunity to ‘go back around the loop’,</a:t>
            </a:r>
            <a:r>
              <a:rPr lang="en-AU" baseline="0" dirty="0" smtClean="0"/>
              <a:t> and to try again.</a:t>
            </a:r>
            <a:endParaRPr lang="en-AU" dirty="0" smtClean="0"/>
          </a:p>
          <a:p>
            <a:endParaRPr lang="en-AU" b="1" dirty="0" smtClean="0"/>
          </a:p>
          <a:p>
            <a:r>
              <a:rPr lang="en-AU" b="1" dirty="0" smtClean="0"/>
              <a:t>ACTIVITY</a:t>
            </a:r>
          </a:p>
          <a:p>
            <a:r>
              <a:rPr lang="en-AU" dirty="0" smtClean="0"/>
              <a:t>Ask participants to look at the ‘Reflecting on thinking and processes’ element of the Critical and creative thinking continuum. What could ‘reflection’ look like in students at the level they are teaching?</a:t>
            </a:r>
          </a:p>
          <a:p>
            <a:endParaRPr lang="en-AU" dirty="0"/>
          </a:p>
        </p:txBody>
      </p:sp>
      <p:sp>
        <p:nvSpPr>
          <p:cNvPr id="4" name="Slide Number Placeholder 3"/>
          <p:cNvSpPr>
            <a:spLocks noGrp="1"/>
          </p:cNvSpPr>
          <p:nvPr>
            <p:ph type="sldNum" sz="quarter" idx="10"/>
          </p:nvPr>
        </p:nvSpPr>
        <p:spPr/>
        <p:txBody>
          <a:bodyPr/>
          <a:lstStyle/>
          <a:p>
            <a:fld id="{F87DB683-A49F-714D-AF7C-6D966E4B4A09}" type="slidenum">
              <a:rPr lang="en-US" smtClean="0"/>
              <a:t>40</a:t>
            </a:fld>
            <a:endParaRPr lang="en-US"/>
          </a:p>
        </p:txBody>
      </p:sp>
    </p:spTree>
    <p:extLst>
      <p:ext uri="{BB962C8B-B14F-4D97-AF65-F5344CB8AC3E}">
        <p14:creationId xmlns:p14="http://schemas.microsoft.com/office/powerpoint/2010/main" val="1952250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HANDOUT : </a:t>
            </a:r>
          </a:p>
          <a:p>
            <a:pPr marL="0" marR="0" indent="0" algn="l" defTabSz="457145" rtl="0" eaLnBrk="0" fontAlgn="base" latinLnBrk="0" hangingPunct="0">
              <a:lnSpc>
                <a:spcPct val="100000"/>
              </a:lnSpc>
              <a:spcBef>
                <a:spcPct val="30000"/>
              </a:spcBef>
              <a:spcAft>
                <a:spcPct val="0"/>
              </a:spcAft>
              <a:buClrTx/>
              <a:buSzTx/>
              <a:buFontTx/>
              <a:buNone/>
              <a:tabLst/>
              <a:defRPr/>
            </a:pPr>
            <a:r>
              <a:rPr lang="en-AU" b="0" dirty="0" smtClean="0"/>
              <a:t>Handout 6: Burglar and real estate agent</a:t>
            </a:r>
          </a:p>
          <a:p>
            <a:r>
              <a:rPr lang="en-AU" baseline="0" dirty="0" smtClean="0"/>
              <a:t>Print one copy of Handout 6, ‘The burglar and the real estate agent</a:t>
            </a:r>
            <a:r>
              <a:rPr lang="en-AU" dirty="0" smtClean="0"/>
              <a:t>’</a:t>
            </a:r>
            <a:r>
              <a:rPr lang="en-AU" baseline="0" dirty="0" smtClean="0"/>
              <a:t> </a:t>
            </a:r>
            <a:r>
              <a:rPr lang="en-AU" dirty="0" smtClean="0"/>
              <a:t>for</a:t>
            </a:r>
            <a:r>
              <a:rPr lang="en-AU" baseline="0" dirty="0" smtClean="0"/>
              <a:t> each participant</a:t>
            </a:r>
            <a:r>
              <a:rPr lang="en-AU" dirty="0" smtClean="0"/>
              <a:t>. </a:t>
            </a:r>
            <a:endParaRPr lang="en-AU" baseline="0" dirty="0" smtClean="0"/>
          </a:p>
          <a:p>
            <a:endParaRPr lang="en-AU" b="1" dirty="0" smtClean="0"/>
          </a:p>
          <a:p>
            <a:r>
              <a:rPr lang="en-AU" b="1" dirty="0" smtClean="0"/>
              <a:t>SLIDE NOTES</a:t>
            </a:r>
          </a:p>
          <a:p>
            <a:r>
              <a:rPr lang="en-AU" b="0" dirty="0" smtClean="0"/>
              <a:t>The final technique of this strategy is to include irrelevant information. The techniques in ‘From procedure to problem solving’  can be used in sequence, or independently of other techniques.</a:t>
            </a:r>
          </a:p>
          <a:p>
            <a:endParaRPr lang="en-AU" b="1" dirty="0" smtClean="0"/>
          </a:p>
          <a:p>
            <a:r>
              <a:rPr lang="en-AU" b="1" dirty="0" smtClean="0"/>
              <a:t>ACTIVITY</a:t>
            </a:r>
          </a:p>
          <a:p>
            <a:r>
              <a:rPr lang="en-AU" sz="1200" b="0" kern="1200" dirty="0" smtClean="0">
                <a:solidFill>
                  <a:schemeClr val="tx1"/>
                </a:solidFill>
                <a:effectLst/>
                <a:latin typeface="Calibri" pitchFamily="34" charset="0"/>
                <a:ea typeface="ＭＳ Ｐゴシック" pitchFamily="34" charset="-128"/>
                <a:cs typeface="+mn-cs"/>
              </a:rPr>
              <a:t>Separate the participants into 2 groups. </a:t>
            </a:r>
          </a:p>
          <a:p>
            <a:r>
              <a:rPr lang="en-AU" sz="1200" b="0" kern="1200" dirty="0" smtClean="0">
                <a:solidFill>
                  <a:schemeClr val="tx1"/>
                </a:solidFill>
                <a:effectLst/>
                <a:latin typeface="Calibri" pitchFamily="34" charset="0"/>
                <a:ea typeface="ＭＳ Ｐゴシック" pitchFamily="34" charset="-128"/>
                <a:cs typeface="+mn-cs"/>
              </a:rPr>
              <a:t>Group 1: Pretend they are a burglar. </a:t>
            </a:r>
          </a:p>
          <a:p>
            <a:r>
              <a:rPr lang="en-AU" sz="1200" b="0" kern="1200" dirty="0" smtClean="0">
                <a:solidFill>
                  <a:schemeClr val="tx1"/>
                </a:solidFill>
                <a:effectLst/>
                <a:latin typeface="Calibri" pitchFamily="34" charset="0"/>
                <a:ea typeface="ＭＳ Ｐゴシック" pitchFamily="34" charset="-128"/>
                <a:cs typeface="+mn-cs"/>
              </a:rPr>
              <a:t>Group 2: Pretend you are a real estate agent. </a:t>
            </a:r>
          </a:p>
          <a:p>
            <a:r>
              <a:rPr lang="en-AU" sz="1200" b="0" kern="1200" dirty="0" smtClean="0">
                <a:solidFill>
                  <a:schemeClr val="tx1"/>
                </a:solidFill>
                <a:effectLst/>
                <a:latin typeface="Calibri" pitchFamily="34" charset="0"/>
                <a:ea typeface="ＭＳ Ｐゴシック" pitchFamily="34" charset="-128"/>
                <a:cs typeface="+mn-cs"/>
              </a:rPr>
              <a:t>Participants read the story and underline the five points that would be most important to their allocated perspective.</a:t>
            </a:r>
          </a:p>
          <a:p>
            <a:endParaRPr lang="en-AU" sz="1200" b="0" kern="1200" dirty="0" smtClean="0">
              <a:solidFill>
                <a:schemeClr val="tx1"/>
              </a:solidFill>
              <a:effectLst/>
              <a:latin typeface="Calibri" pitchFamily="34" charset="0"/>
              <a:ea typeface="ＭＳ Ｐゴシック" pitchFamily="34" charset="-128"/>
              <a:cs typeface="+mn-cs"/>
            </a:endParaRPr>
          </a:p>
          <a:p>
            <a:r>
              <a:rPr lang="en-AU" sz="1200" b="1" kern="1200" dirty="0" smtClean="0">
                <a:solidFill>
                  <a:schemeClr val="tx1"/>
                </a:solidFill>
                <a:effectLst/>
                <a:latin typeface="Calibri" pitchFamily="34" charset="0"/>
                <a:ea typeface="ＭＳ Ｐゴシック" pitchFamily="34" charset="-128"/>
                <a:cs typeface="+mn-cs"/>
              </a:rPr>
              <a:t>SLIDE NOTES</a:t>
            </a:r>
            <a:r>
              <a:rPr lang="en-AU" sz="1200" b="0" kern="1200" dirty="0" smtClean="0">
                <a:solidFill>
                  <a:schemeClr val="tx1"/>
                </a:solidFill>
                <a:effectLst/>
                <a:latin typeface="Calibri" pitchFamily="34" charset="0"/>
                <a:ea typeface="ＭＳ Ｐゴシック" pitchFamily="34" charset="-128"/>
                <a:cs typeface="+mn-cs"/>
              </a:rPr>
              <a:t/>
            </a:r>
            <a:br>
              <a:rPr lang="en-AU" sz="1200" b="0" kern="1200" dirty="0" smtClean="0">
                <a:solidFill>
                  <a:schemeClr val="tx1"/>
                </a:solidFill>
                <a:effectLst/>
                <a:latin typeface="Calibri" pitchFamily="34" charset="0"/>
                <a:ea typeface="ＭＳ Ｐゴシック" pitchFamily="34" charset="-128"/>
                <a:cs typeface="+mn-cs"/>
              </a:rPr>
            </a:br>
            <a:r>
              <a:rPr lang="en-AU" sz="1200" b="0" kern="1200" dirty="0" smtClean="0">
                <a:solidFill>
                  <a:schemeClr val="tx1"/>
                </a:solidFill>
                <a:effectLst/>
                <a:latin typeface="Calibri" pitchFamily="34" charset="0"/>
                <a:ea typeface="ＭＳ Ｐゴシック" pitchFamily="34" charset="-128"/>
                <a:cs typeface="+mn-cs"/>
              </a:rPr>
              <a:t>Ask participants of the different groups to share the</a:t>
            </a:r>
            <a:r>
              <a:rPr lang="en-AU" sz="1200" b="0" kern="1200" baseline="0" dirty="0" smtClean="0">
                <a:solidFill>
                  <a:schemeClr val="tx1"/>
                </a:solidFill>
                <a:effectLst/>
                <a:latin typeface="Calibri" pitchFamily="34" charset="0"/>
                <a:ea typeface="ＭＳ Ｐゴシック" pitchFamily="34" charset="-128"/>
                <a:cs typeface="+mn-cs"/>
              </a:rPr>
              <a:t> points they have prioritised. Emphasise that relevance or irrelevance can change depending on the purpose.</a:t>
            </a:r>
          </a:p>
          <a:p>
            <a:r>
              <a:rPr lang="en-AU" sz="1200" b="0" kern="1200" baseline="0" dirty="0" smtClean="0">
                <a:solidFill>
                  <a:schemeClr val="tx1"/>
                </a:solidFill>
                <a:effectLst/>
                <a:latin typeface="Calibri" pitchFamily="34" charset="0"/>
                <a:ea typeface="ＭＳ Ｐゴシック" pitchFamily="34" charset="-128"/>
                <a:cs typeface="+mn-cs"/>
              </a:rPr>
              <a:t>Students also need to be clear about the purpose in order to decide what is relevant or not relevant.</a:t>
            </a:r>
            <a:endParaRPr lang="en-AU" sz="1200" b="0" kern="1200" dirty="0" smtClean="0">
              <a:solidFill>
                <a:schemeClr val="tx1"/>
              </a:solidFill>
              <a:effectLst/>
              <a:latin typeface="Calibri" pitchFamily="34" charset="0"/>
              <a:ea typeface="ＭＳ Ｐゴシック" pitchFamily="34" charset="-128"/>
              <a:cs typeface="+mn-cs"/>
            </a:endParaRPr>
          </a:p>
          <a:p>
            <a:endParaRPr lang="en-AU" b="0" dirty="0" smtClean="0"/>
          </a:p>
          <a:p>
            <a:r>
              <a:rPr lang="en-AU" sz="1200" kern="1200" dirty="0" smtClean="0">
                <a:solidFill>
                  <a:schemeClr val="tx1"/>
                </a:solidFill>
                <a:effectLst/>
                <a:latin typeface="Calibri" pitchFamily="34" charset="0"/>
                <a:ea typeface="ＭＳ Ｐゴシック" pitchFamily="34" charset="-128"/>
                <a:cs typeface="+mn-cs"/>
              </a:rPr>
              <a:t> </a:t>
            </a:r>
            <a:endParaRPr lang="en-AU" b="0" baseline="0" dirty="0" smtClean="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41</a:t>
            </a:fld>
            <a:endParaRPr lang="en-AU"/>
          </a:p>
        </p:txBody>
      </p:sp>
    </p:spTree>
    <p:extLst>
      <p:ext uri="{BB962C8B-B14F-4D97-AF65-F5344CB8AC3E}">
        <p14:creationId xmlns:p14="http://schemas.microsoft.com/office/powerpoint/2010/main" val="25121001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SLIDE NOTES</a:t>
            </a:r>
          </a:p>
          <a:p>
            <a:r>
              <a:rPr lang="en-AU" b="0" dirty="0" smtClean="0"/>
              <a:t>English often includes irrelevant information. We give students a large piece of text, ask them to locate a key piece of information within it, and to disregard the rest</a:t>
            </a:r>
            <a:r>
              <a:rPr lang="en-AU" b="0" baseline="0" dirty="0" smtClean="0"/>
              <a:t>. This is what we just did with the </a:t>
            </a:r>
            <a:r>
              <a:rPr lang="en-AU" baseline="0" dirty="0" smtClean="0"/>
              <a:t>‘Burglar and the real estate agent</a:t>
            </a:r>
            <a:r>
              <a:rPr lang="en-AU" dirty="0" smtClean="0"/>
              <a:t>’ text.</a:t>
            </a:r>
            <a:r>
              <a:rPr lang="en-AU" b="0" baseline="0" dirty="0" smtClean="0"/>
              <a:t> </a:t>
            </a:r>
            <a:r>
              <a:rPr lang="en-AU" b="0" dirty="0" smtClean="0"/>
              <a:t>However, we don’t usually include irrelevant information in subjects like maths</a:t>
            </a:r>
            <a:r>
              <a:rPr lang="en-AU" b="0" baseline="0" dirty="0" smtClean="0"/>
              <a:t> and science. In some learning areas, we tend to give </a:t>
            </a:r>
            <a:r>
              <a:rPr lang="en-AU" b="0" u="sng" baseline="0" dirty="0" smtClean="0"/>
              <a:t>all</a:t>
            </a:r>
            <a:r>
              <a:rPr lang="en-AU" b="0" baseline="0" dirty="0" smtClean="0"/>
              <a:t> the information required, and </a:t>
            </a:r>
            <a:r>
              <a:rPr lang="en-AU" b="0" u="sng" baseline="0" dirty="0" smtClean="0"/>
              <a:t>only</a:t>
            </a:r>
            <a:r>
              <a:rPr lang="en-AU" b="0" baseline="0" dirty="0" smtClean="0"/>
              <a:t> the information required. In the real world, and in particular in an information rich society, students need to be able to identify pertinent information, and be clear about why they need it and how it would be used. </a:t>
            </a:r>
            <a:endParaRPr lang="en-AU" b="0" baseline="0" dirty="0" smtClean="0"/>
          </a:p>
          <a:p>
            <a:endParaRPr lang="en-AU" b="1" baseline="0" dirty="0" smtClean="0"/>
          </a:p>
          <a:p>
            <a:r>
              <a:rPr lang="en-AU" sz="1200" b="1" kern="1200" dirty="0" smtClean="0">
                <a:solidFill>
                  <a:schemeClr val="tx1"/>
                </a:solidFill>
                <a:effectLst/>
                <a:latin typeface="Calibri" pitchFamily="34" charset="0"/>
                <a:ea typeface="ＭＳ Ｐゴシック" pitchFamily="34" charset="-128"/>
                <a:cs typeface="+mn-cs"/>
              </a:rPr>
              <a:t>DISCUSSION</a:t>
            </a:r>
            <a:endParaRPr lang="en-AU" sz="1200" kern="1200" dirty="0" smtClean="0">
              <a:solidFill>
                <a:schemeClr val="tx1"/>
              </a:solidFill>
              <a:effectLst/>
              <a:latin typeface="Calibri" pitchFamily="34" charset="0"/>
              <a:ea typeface="ＭＳ Ｐゴシック" pitchFamily="34" charset="-128"/>
              <a:cs typeface="+mn-cs"/>
            </a:endParaRPr>
          </a:p>
          <a:p>
            <a:r>
              <a:rPr lang="en-AU" sz="1200" kern="1200" dirty="0" smtClean="0">
                <a:solidFill>
                  <a:schemeClr val="tx1"/>
                </a:solidFill>
                <a:effectLst/>
                <a:latin typeface="Calibri" pitchFamily="34" charset="0"/>
                <a:ea typeface="ＭＳ Ｐゴシック" pitchFamily="34" charset="-128"/>
                <a:cs typeface="+mn-cs"/>
              </a:rPr>
              <a:t>Ask participants to discuss what the learning intention of the technique ‘Include irrelevant information’ might be.</a:t>
            </a:r>
          </a:p>
          <a:p>
            <a:pPr marL="171450" lvl="0" indent="-171450">
              <a:buFont typeface="Arial" panose="020B0604020202020204" pitchFamily="34" charset="0"/>
              <a:buChar char="•"/>
            </a:pPr>
            <a:r>
              <a:rPr lang="en-AU" sz="1200" kern="1200" dirty="0" smtClean="0">
                <a:solidFill>
                  <a:schemeClr val="tx1"/>
                </a:solidFill>
                <a:effectLst/>
                <a:latin typeface="Calibri" pitchFamily="34" charset="0"/>
                <a:ea typeface="ＭＳ Ｐゴシック" pitchFamily="34" charset="-128"/>
                <a:cs typeface="+mn-cs"/>
              </a:rPr>
              <a:t>When might you use this technique of including irrelevant information? </a:t>
            </a:r>
          </a:p>
          <a:p>
            <a:pPr marL="171450" lvl="0" indent="-171450">
              <a:buFont typeface="Arial" panose="020B0604020202020204" pitchFamily="34" charset="0"/>
              <a:buChar char="•"/>
            </a:pPr>
            <a:r>
              <a:rPr lang="en-AU" sz="1200" kern="1200" dirty="0" smtClean="0">
                <a:solidFill>
                  <a:schemeClr val="tx1"/>
                </a:solidFill>
                <a:effectLst/>
                <a:latin typeface="Calibri" pitchFamily="34" charset="0"/>
                <a:ea typeface="ＭＳ Ｐゴシック" pitchFamily="34" charset="-128"/>
                <a:cs typeface="+mn-cs"/>
              </a:rPr>
              <a:t>When would you not use it? What might you need to consider? </a:t>
            </a: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ＭＳ Ｐゴシック" pitchFamily="34" charset="-128"/>
                <a:cs typeface="+mn-cs"/>
              </a:rPr>
              <a:t>Ask participants to feedback their ideas</a:t>
            </a:r>
            <a:r>
              <a:rPr lang="en-US" sz="1200" kern="1200" dirty="0" smtClean="0">
                <a:solidFill>
                  <a:schemeClr val="tx1"/>
                </a:solidFill>
                <a:effectLst/>
                <a:latin typeface="Calibri" pitchFamily="34" charset="0"/>
                <a:ea typeface="ＭＳ Ｐゴシック" pitchFamily="34" charset="-128"/>
                <a:cs typeface="+mn-cs"/>
              </a:rPr>
              <a:t>.</a:t>
            </a:r>
          </a:p>
          <a:p>
            <a:pPr marL="0" lvl="0" indent="0">
              <a:buFont typeface="Arial" panose="020B0604020202020204" pitchFamily="34" charset="0"/>
              <a:buNone/>
            </a:pPr>
            <a:endParaRPr lang="en-AU" sz="1200" kern="1200" dirty="0" smtClean="0">
              <a:solidFill>
                <a:schemeClr val="tx1"/>
              </a:solidFill>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INFORMATION FOR FACILITATORS</a:t>
            </a:r>
            <a:endParaRPr lang="en-AU" sz="1200" kern="1200" baseline="0" dirty="0" smtClean="0">
              <a:solidFill>
                <a:schemeClr val="tx1"/>
              </a:solidFill>
              <a:latin typeface="Calibri" pitchFamily="34" charset="0"/>
              <a:ea typeface="ＭＳ Ｐゴシック" pitchFamily="34" charset="-128"/>
              <a:cs typeface="+mn-cs"/>
            </a:endParaRPr>
          </a:p>
          <a:p>
            <a:r>
              <a:rPr lang="en-AU" b="0" baseline="0" dirty="0" smtClean="0"/>
              <a:t>Irrelevant information may be distracting or confusing to some students, but in the real world, and in particular in our information rich, stimulating environments, being able to filter out the irrelevant and distracting is crucial to success. Participants should consider how they might safely support their students to develop skills in dealing with irrelevant information.</a:t>
            </a:r>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42</a:t>
            </a:fld>
            <a:endParaRPr lang="en-AU"/>
          </a:p>
        </p:txBody>
      </p:sp>
    </p:spTree>
    <p:extLst>
      <p:ext uri="{BB962C8B-B14F-4D97-AF65-F5344CB8AC3E}">
        <p14:creationId xmlns:p14="http://schemas.microsoft.com/office/powerpoint/2010/main" val="2512100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HANDOUTS</a:t>
            </a:r>
          </a:p>
          <a:p>
            <a:pPr marL="0" marR="0" indent="0" algn="l" defTabSz="457145" rtl="0" eaLnBrk="0" fontAlgn="base" latinLnBrk="0" hangingPunct="0">
              <a:lnSpc>
                <a:spcPct val="100000"/>
              </a:lnSpc>
              <a:spcBef>
                <a:spcPct val="30000"/>
              </a:spcBef>
              <a:spcAft>
                <a:spcPct val="0"/>
              </a:spcAft>
              <a:buClrTx/>
              <a:buSzTx/>
              <a:buFontTx/>
              <a:buNone/>
              <a:tabLst/>
              <a:defRPr/>
            </a:pPr>
            <a:r>
              <a:rPr lang="en-AU" baseline="0" dirty="0" smtClean="0"/>
              <a:t>Handout 7: Sorting Cards: Secondary ‘Procedure to problem solving’ Task and/or Primary ‘Procedure to problem solving’ Task.</a:t>
            </a:r>
          </a:p>
          <a:p>
            <a:pPr marL="0" marR="0" indent="0" algn="l" defTabSz="457145" rtl="0" eaLnBrk="0" fontAlgn="base" latinLnBrk="0" hangingPunct="0">
              <a:lnSpc>
                <a:spcPct val="100000"/>
              </a:lnSpc>
              <a:spcBef>
                <a:spcPct val="30000"/>
              </a:spcBef>
              <a:spcAft>
                <a:spcPct val="0"/>
              </a:spcAft>
              <a:buClrTx/>
              <a:buSzTx/>
              <a:buFontTx/>
              <a:buNone/>
              <a:tabLst/>
              <a:defRPr/>
            </a:pPr>
            <a:r>
              <a:rPr lang="en-AU" baseline="0" dirty="0" smtClean="0"/>
              <a:t>Print Handout 7, one-sided. This handout is the collated ‘b</a:t>
            </a:r>
            <a:r>
              <a:rPr lang="en-AU" dirty="0" smtClean="0"/>
              <a:t>efore and afters’</a:t>
            </a:r>
            <a:r>
              <a:rPr lang="en-AU" baseline="0" dirty="0" smtClean="0"/>
              <a:t> </a:t>
            </a:r>
            <a:r>
              <a:rPr lang="en-AU" dirty="0" smtClean="0"/>
              <a:t>for</a:t>
            </a:r>
            <a:r>
              <a:rPr lang="en-AU" baseline="0" dirty="0" smtClean="0"/>
              <a:t> Procedure to problem solving strategy. </a:t>
            </a:r>
          </a:p>
          <a:p>
            <a:pPr marL="0" marR="0" indent="0" algn="l" defTabSz="457145" rtl="0" eaLnBrk="0" fontAlgn="base" latinLnBrk="0" hangingPunct="0">
              <a:lnSpc>
                <a:spcPct val="100000"/>
              </a:lnSpc>
              <a:spcBef>
                <a:spcPct val="30000"/>
              </a:spcBef>
              <a:spcAft>
                <a:spcPct val="0"/>
              </a:spcAft>
              <a:buClrTx/>
              <a:buSzTx/>
              <a:buFontTx/>
              <a:buNone/>
              <a:tabLst/>
              <a:defRPr/>
            </a:pPr>
            <a:r>
              <a:rPr lang="en-AU" baseline="0" dirty="0" smtClean="0"/>
              <a:t>Cut up and place into separate </a:t>
            </a:r>
            <a:r>
              <a:rPr lang="en-AU" dirty="0" smtClean="0"/>
              <a:t>envelopes.</a:t>
            </a:r>
            <a:r>
              <a:rPr lang="en-AU" baseline="0" dirty="0" smtClean="0"/>
              <a:t> </a:t>
            </a:r>
            <a:r>
              <a:rPr lang="en-AU" dirty="0" smtClean="0"/>
              <a:t>Each envelope should have the ‘before’ and ‘after’ examples from just</a:t>
            </a:r>
            <a:r>
              <a:rPr lang="en-AU" baseline="0" dirty="0" smtClean="0"/>
              <a:t> one </a:t>
            </a:r>
            <a:r>
              <a:rPr lang="en-AU" dirty="0" smtClean="0"/>
              <a:t>Learning Area. </a:t>
            </a:r>
            <a:endParaRPr lang="en-AU" baseline="0" dirty="0" smtClean="0"/>
          </a:p>
          <a:p>
            <a:pPr marL="0" marR="0" indent="0" algn="l" defTabSz="457145" rtl="0" eaLnBrk="0" fontAlgn="base" latinLnBrk="0" hangingPunct="0">
              <a:lnSpc>
                <a:spcPct val="100000"/>
              </a:lnSpc>
              <a:spcBef>
                <a:spcPct val="30000"/>
              </a:spcBef>
              <a:spcAft>
                <a:spcPct val="0"/>
              </a:spcAft>
              <a:buClrTx/>
              <a:buSzTx/>
              <a:buFontTx/>
              <a:buNone/>
              <a:tabLst/>
              <a:defRPr/>
            </a:pPr>
            <a:endParaRPr lang="en-AU" b="1"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b="1" dirty="0" smtClean="0"/>
              <a:t>SLIDE NOTES</a:t>
            </a:r>
          </a:p>
          <a:p>
            <a:r>
              <a:rPr lang="en-AU" b="0" dirty="0" smtClean="0"/>
              <a:t>This is an activity to build our expertise in transferring this strategy to other contexts. </a:t>
            </a:r>
          </a:p>
          <a:p>
            <a:endParaRPr lang="en-AU" b="1" dirty="0" smtClean="0"/>
          </a:p>
          <a:p>
            <a:r>
              <a:rPr lang="en-AU" b="1" dirty="0" smtClean="0"/>
              <a:t>ACTIVITY</a:t>
            </a:r>
          </a:p>
          <a:p>
            <a:r>
              <a:rPr lang="en-AU" dirty="0" smtClean="0"/>
              <a:t>Work in a small group of 2 or 3 to match the pairs from one envelope.</a:t>
            </a:r>
          </a:p>
          <a:p>
            <a:r>
              <a:rPr lang="en-AU" dirty="0" smtClean="0"/>
              <a:t>Decide which one you think would be the ‘before transformation’ task and which would be the ‘after transformation’. Which technique was used?  </a:t>
            </a:r>
          </a:p>
          <a:p>
            <a:r>
              <a:rPr lang="en-AU" dirty="0" smtClean="0"/>
              <a:t>Participants</a:t>
            </a:r>
            <a:r>
              <a:rPr lang="en-AU" baseline="0" dirty="0" smtClean="0"/>
              <a:t> could c</a:t>
            </a:r>
            <a:r>
              <a:rPr lang="en-AU" dirty="0" smtClean="0"/>
              <a:t>ompare ideas with another group.</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F87DB683-A49F-714D-AF7C-6D966E4B4A09}" type="slidenum">
              <a:rPr lang="en-US" smtClean="0"/>
              <a:t>43</a:t>
            </a:fld>
            <a:endParaRPr lang="en-US"/>
          </a:p>
        </p:txBody>
      </p:sp>
    </p:spTree>
    <p:extLst>
      <p:ext uri="{BB962C8B-B14F-4D97-AF65-F5344CB8AC3E}">
        <p14:creationId xmlns:p14="http://schemas.microsoft.com/office/powerpoint/2010/main" val="33874513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HANDOUTS</a:t>
            </a:r>
          </a:p>
          <a:p>
            <a:r>
              <a:rPr lang="en-AU" b="0" dirty="0" smtClean="0"/>
              <a:t>Handout 8: A3 ‘Before and after’ for each learning area. </a:t>
            </a:r>
          </a:p>
          <a:p>
            <a:r>
              <a:rPr lang="en-AU" b="0" dirty="0" smtClean="0"/>
              <a:t>Each participant should have the example that they were</a:t>
            </a:r>
            <a:r>
              <a:rPr lang="en-AU" b="0" baseline="0" dirty="0" smtClean="0"/>
              <a:t> considering in the previous activity.</a:t>
            </a:r>
            <a:endParaRPr lang="en-AU" b="1" dirty="0" smtClean="0"/>
          </a:p>
          <a:p>
            <a:endParaRPr lang="en-AU" dirty="0" smtClean="0"/>
          </a:p>
          <a:p>
            <a:r>
              <a:rPr lang="en-AU" b="1" dirty="0" smtClean="0"/>
              <a:t>DISCUSSION</a:t>
            </a:r>
          </a:p>
          <a:p>
            <a:r>
              <a:rPr lang="en-AU" dirty="0" smtClean="0"/>
              <a:t>Ask participants to collect the corresponding A3 ‘Before and after’ handout to compare. Do they agree with the writers? How might they have transformed the task differently?</a:t>
            </a:r>
          </a:p>
          <a:p>
            <a:endParaRPr lang="en-AU"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INFORMATION FOR FACILITATORS</a:t>
            </a:r>
            <a:endParaRPr lang="en-AU" sz="1200" kern="1200" baseline="0" dirty="0" smtClean="0">
              <a:solidFill>
                <a:schemeClr val="tx1"/>
              </a:solidFill>
              <a:latin typeface="Calibri" pitchFamily="34" charset="0"/>
              <a:ea typeface="ＭＳ Ｐゴシック" pitchFamily="34" charset="-128"/>
              <a:cs typeface="+mn-cs"/>
            </a:endParaRPr>
          </a:p>
          <a:p>
            <a:r>
              <a:rPr lang="en-AU" b="0" dirty="0" smtClean="0"/>
              <a:t>Participants may be interested in looking at the other learning areas. If there are insufficient</a:t>
            </a:r>
            <a:r>
              <a:rPr lang="en-AU" b="0" baseline="0" dirty="0" smtClean="0"/>
              <a:t> copies, e</a:t>
            </a:r>
            <a:r>
              <a:rPr lang="en-AU" b="0" dirty="0" smtClean="0"/>
              <a:t>xplain where the handouts can</a:t>
            </a:r>
            <a:r>
              <a:rPr lang="en-AU" b="0" baseline="0" dirty="0" smtClean="0"/>
              <a:t> be found on the Leading Learning website.</a:t>
            </a:r>
          </a:p>
          <a:p>
            <a:r>
              <a:rPr lang="en-AU" b="0" dirty="0" smtClean="0"/>
              <a:t>http://www.acleadersresource.sa.edu.au/index.php?page=into_the_classroom</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F87DB683-A49F-714D-AF7C-6D966E4B4A09}" type="slidenum">
              <a:rPr lang="en-US" smtClean="0"/>
              <a:t>44</a:t>
            </a:fld>
            <a:endParaRPr lang="en-US"/>
          </a:p>
        </p:txBody>
      </p:sp>
    </p:spTree>
    <p:extLst>
      <p:ext uri="{BB962C8B-B14F-4D97-AF65-F5344CB8AC3E}">
        <p14:creationId xmlns:p14="http://schemas.microsoft.com/office/powerpoint/2010/main" val="33874513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HANDOUTS</a:t>
            </a:r>
          </a:p>
          <a:p>
            <a:pPr marL="0" marR="0" indent="0" algn="l" defTabSz="457145" rtl="0" eaLnBrk="0" fontAlgn="base" latinLnBrk="0" hangingPunct="0">
              <a:lnSpc>
                <a:spcPct val="100000"/>
              </a:lnSpc>
              <a:spcBef>
                <a:spcPct val="30000"/>
              </a:spcBef>
              <a:spcAft>
                <a:spcPct val="0"/>
              </a:spcAft>
              <a:buClrTx/>
              <a:buSzTx/>
              <a:buFontTx/>
              <a:buNone/>
              <a:tabLst/>
              <a:defRPr/>
            </a:pPr>
            <a:r>
              <a:rPr lang="en-AU" b="0" dirty="0" smtClean="0"/>
              <a:t>Handout 9: ‘Have a go’ sheet.</a:t>
            </a:r>
          </a:p>
          <a:p>
            <a:r>
              <a:rPr lang="en-AU" dirty="0" smtClean="0"/>
              <a:t>Distribute blank A3 ‘Have a go’ sheets.</a:t>
            </a:r>
            <a:endParaRPr lang="en-AU" baseline="0" dirty="0" smtClean="0"/>
          </a:p>
          <a:p>
            <a:endParaRPr lang="en-AU" baseline="0" dirty="0" smtClean="0"/>
          </a:p>
          <a:p>
            <a:r>
              <a:rPr lang="en-AU" b="1" dirty="0" smtClean="0"/>
              <a:t>ACTIVITY</a:t>
            </a: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Being able to apply the learning is an important part of developing deep understanding. Ask participants to work with a partner,</a:t>
            </a:r>
            <a:r>
              <a:rPr lang="en-AU" baseline="0" dirty="0" smtClean="0"/>
              <a:t> t</a:t>
            </a:r>
            <a:r>
              <a:rPr lang="en-AU" dirty="0" smtClean="0"/>
              <a:t>ransferring their learning about the techniques of this strategy to one or more other learning areas. </a:t>
            </a:r>
            <a:r>
              <a:rPr lang="en-AU" baseline="0" dirty="0" smtClean="0"/>
              <a:t>They could use the same context for the techniques (as Dan Meyer did), or a different ones (as done in most of the A3 examples), a single learning area, or a range of learning areas. </a:t>
            </a:r>
            <a:endParaRPr lang="en-AU" dirty="0" smtClean="0"/>
          </a:p>
          <a:p>
            <a:r>
              <a:rPr lang="en-AU" dirty="0" smtClean="0"/>
              <a:t>If they have used any of these techniques before, suggest that they stretch themselves by considering unfamiliar ways of</a:t>
            </a:r>
            <a:r>
              <a:rPr lang="en-AU" baseline="0" dirty="0" smtClean="0"/>
              <a:t> </a:t>
            </a:r>
            <a:r>
              <a:rPr lang="en-AU" dirty="0" smtClean="0"/>
              <a:t>how it</a:t>
            </a:r>
            <a:r>
              <a:rPr lang="en-AU" baseline="0" dirty="0" smtClean="0"/>
              <a:t> might be applied, for example, in a different learning area or with a different kind of activity. </a:t>
            </a:r>
          </a:p>
          <a:p>
            <a:endParaRPr lang="en-AU"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INFORMATION FOR FACILITATORS</a:t>
            </a:r>
            <a:endParaRPr lang="en-AU" dirty="0" smtClean="0"/>
          </a:p>
          <a:p>
            <a:pPr defTabSz="457694">
              <a:defRPr/>
            </a:pPr>
            <a:r>
              <a:rPr lang="en-AU" sz="1200" kern="1200" dirty="0" smtClean="0">
                <a:solidFill>
                  <a:schemeClr val="tx1"/>
                </a:solidFill>
                <a:latin typeface="Calibri" pitchFamily="34" charset="0"/>
                <a:ea typeface="ＭＳ Ｐゴシック" pitchFamily="34" charset="-128"/>
                <a:cs typeface="+mn-cs"/>
              </a:rPr>
              <a:t>Participants may notice that the strategies and techniques of Transforming Tasks can overlap in some contexts. </a:t>
            </a:r>
          </a:p>
          <a:p>
            <a:pPr defTabSz="457694">
              <a:defRPr/>
            </a:pPr>
            <a:r>
              <a:rPr lang="en-AU" sz="1200" kern="1200" dirty="0" smtClean="0">
                <a:solidFill>
                  <a:schemeClr val="tx1"/>
                </a:solidFill>
                <a:latin typeface="Calibri" pitchFamily="34" charset="0"/>
                <a:ea typeface="ＭＳ Ｐゴシック" pitchFamily="34" charset="-128"/>
                <a:cs typeface="+mn-cs"/>
              </a:rPr>
              <a:t>It</a:t>
            </a:r>
            <a:r>
              <a:rPr lang="en-AU" sz="1200" kern="1200" baseline="0" dirty="0" smtClean="0">
                <a:solidFill>
                  <a:schemeClr val="tx1"/>
                </a:solidFill>
                <a:latin typeface="Calibri" pitchFamily="34" charset="0"/>
                <a:ea typeface="ＭＳ Ｐゴシック" pitchFamily="34" charset="-128"/>
                <a:cs typeface="+mn-cs"/>
              </a:rPr>
              <a:t> may be useful for them to see the strategies and techniques as ‘doorways into the same room’ – that of getting students doing the thinking.</a:t>
            </a:r>
          </a:p>
          <a:p>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F87DB683-A49F-714D-AF7C-6D966E4B4A09}" type="slidenum">
              <a:rPr lang="en-US" smtClean="0"/>
              <a:t>45</a:t>
            </a:fld>
            <a:endParaRPr lang="en-US"/>
          </a:p>
        </p:txBody>
      </p:sp>
    </p:spTree>
    <p:extLst>
      <p:ext uri="{BB962C8B-B14F-4D97-AF65-F5344CB8AC3E}">
        <p14:creationId xmlns:p14="http://schemas.microsoft.com/office/powerpoint/2010/main" val="33874513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Refer to the Critical and Creative Thinking continuum. </a:t>
            </a:r>
            <a:endParaRPr lang="en-AU" sz="1200" b="1" kern="1200" baseline="0" dirty="0" smtClean="0">
              <a:solidFill>
                <a:schemeClr val="tx1"/>
              </a:solidFill>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DISCUSSION</a:t>
            </a:r>
          </a:p>
          <a:p>
            <a:r>
              <a:rPr lang="en-AU" dirty="0" smtClean="0"/>
              <a:t>What kind and level of thinking do you think your ideas will</a:t>
            </a:r>
            <a:r>
              <a:rPr lang="en-AU" baseline="0" dirty="0" smtClean="0"/>
              <a:t> provoke? </a:t>
            </a:r>
          </a:p>
          <a:p>
            <a:endParaRPr lang="en-AU" baseline="0"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dirty="0" smtClean="0">
                <a:solidFill>
                  <a:schemeClr val="tx1"/>
                </a:solidFill>
                <a:latin typeface="Calibri" pitchFamily="34" charset="0"/>
                <a:ea typeface="ＭＳ Ｐゴシック" pitchFamily="34" charset="-128"/>
                <a:cs typeface="+mn-cs"/>
              </a:rPr>
              <a:t>KEY MESSAGE</a:t>
            </a:r>
          </a:p>
          <a:p>
            <a:pPr marL="0" marR="0" indent="0" algn="l" defTabSz="457145" rtl="0" eaLnBrk="0" fontAlgn="base" latinLnBrk="0" hangingPunct="0">
              <a:lnSpc>
                <a:spcPct val="100000"/>
              </a:lnSpc>
              <a:spcBef>
                <a:spcPct val="30000"/>
              </a:spcBef>
              <a:spcAft>
                <a:spcPct val="0"/>
              </a:spcAft>
              <a:buClrTx/>
              <a:buSzTx/>
              <a:buFontTx/>
              <a:buNone/>
              <a:tabLst/>
              <a:defRPr/>
            </a:pPr>
            <a:r>
              <a:rPr lang="en-US" sz="1200" b="1" kern="1200" dirty="0" err="1" smtClean="0">
                <a:solidFill>
                  <a:schemeClr val="tx1"/>
                </a:solidFill>
                <a:latin typeface="Calibri" pitchFamily="34" charset="0"/>
                <a:ea typeface="ＭＳ Ｐゴシック" pitchFamily="34" charset="-128"/>
                <a:cs typeface="+mn-cs"/>
              </a:rPr>
              <a:t>Analysing</a:t>
            </a:r>
            <a:r>
              <a:rPr lang="en-US" sz="1200" b="1" kern="1200" dirty="0" smtClean="0">
                <a:solidFill>
                  <a:schemeClr val="tx1"/>
                </a:solidFill>
                <a:latin typeface="Calibri" pitchFamily="34" charset="0"/>
                <a:ea typeface="ＭＳ Ｐゴシック" pitchFamily="34" charset="-128"/>
                <a:cs typeface="+mn-cs"/>
              </a:rPr>
              <a:t> the critical and creative thinking required in a task helps us to identify how intellectually challenging the task is.</a:t>
            </a:r>
          </a:p>
          <a:p>
            <a:endParaRPr lang="en-AU" dirty="0"/>
          </a:p>
        </p:txBody>
      </p:sp>
      <p:sp>
        <p:nvSpPr>
          <p:cNvPr id="4" name="Slide Number Placeholder 3"/>
          <p:cNvSpPr>
            <a:spLocks noGrp="1"/>
          </p:cNvSpPr>
          <p:nvPr>
            <p:ph type="sldNum" sz="quarter" idx="10"/>
          </p:nvPr>
        </p:nvSpPr>
        <p:spPr/>
        <p:txBody>
          <a:bodyPr/>
          <a:lstStyle/>
          <a:p>
            <a:fld id="{F87DB683-A49F-714D-AF7C-6D966E4B4A09}" type="slidenum">
              <a:rPr lang="en-US" smtClean="0"/>
              <a:t>46</a:t>
            </a:fld>
            <a:endParaRPr lang="en-US"/>
          </a:p>
        </p:txBody>
      </p:sp>
    </p:spTree>
    <p:extLst>
      <p:ext uri="{BB962C8B-B14F-4D97-AF65-F5344CB8AC3E}">
        <p14:creationId xmlns:p14="http://schemas.microsoft.com/office/powerpoint/2010/main" val="35668571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baseline="0" dirty="0" smtClean="0">
                <a:latin typeface="+mn-lt"/>
              </a:rPr>
              <a:t>SLIDE NOTES</a:t>
            </a:r>
            <a:endParaRPr lang="en-US" sz="120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kern="1200" baseline="0" dirty="0" smtClean="0">
                <a:solidFill>
                  <a:schemeClr val="tx1"/>
                </a:solidFill>
                <a:latin typeface="Calibri" pitchFamily="34" charset="0"/>
                <a:ea typeface="ＭＳ Ｐゴシック" pitchFamily="34" charset="-128"/>
                <a:cs typeface="+mn-cs"/>
              </a:rPr>
              <a:t>This</a:t>
            </a:r>
            <a:r>
              <a:rPr lang="en-AU" sz="1200" b="1" kern="1200" baseline="0" dirty="0" smtClean="0">
                <a:solidFill>
                  <a:schemeClr val="tx1"/>
                </a:solidFill>
                <a:latin typeface="Calibri" pitchFamily="34" charset="0"/>
                <a:ea typeface="ＭＳ Ｐゴシック" pitchFamily="34" charset="-128"/>
                <a:cs typeface="+mn-cs"/>
              </a:rPr>
              <a:t> </a:t>
            </a:r>
            <a:r>
              <a:rPr lang="en-AU" sz="1200" b="0" kern="1200" baseline="0" dirty="0" smtClean="0">
                <a:solidFill>
                  <a:schemeClr val="tx1"/>
                </a:solidFill>
                <a:latin typeface="Calibri" pitchFamily="34" charset="0"/>
                <a:ea typeface="ＭＳ Ｐゴシック" pitchFamily="34" charset="-128"/>
                <a:cs typeface="+mn-cs"/>
              </a:rPr>
              <a:t>commitment to action requires participants to trial an idea and showcase it to the group as an artefact, that will take no more than 3 minutes to share. </a:t>
            </a:r>
          </a:p>
        </p:txBody>
      </p:sp>
      <p:sp>
        <p:nvSpPr>
          <p:cNvPr id="4" name="Slide Number Placeholder 3"/>
          <p:cNvSpPr>
            <a:spLocks noGrp="1"/>
          </p:cNvSpPr>
          <p:nvPr>
            <p:ph type="sldNum" sz="quarter" idx="10"/>
          </p:nvPr>
        </p:nvSpPr>
        <p:spPr/>
        <p:txBody>
          <a:bodyPr/>
          <a:lstStyle/>
          <a:p>
            <a:fld id="{E89F3323-5AF5-764E-85D5-4DAD0B85660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1365064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694">
              <a:defRPr/>
            </a:pPr>
            <a:r>
              <a:rPr lang="en-US" sz="1100" b="1" dirty="0"/>
              <a:t>SLIDE NOTES</a:t>
            </a:r>
          </a:p>
          <a:p>
            <a:pPr defTabSz="457694">
              <a:defRPr/>
            </a:pPr>
            <a:r>
              <a:rPr lang="en-US" sz="1100" b="1" dirty="0"/>
              <a:t>This slide reflects on the key messages of this workshop. </a:t>
            </a:r>
          </a:p>
          <a:p>
            <a:pPr defTabSz="457694">
              <a:defRPr/>
            </a:pPr>
            <a:r>
              <a:rPr lang="en-US" sz="1100" dirty="0"/>
              <a:t>The ? Is for something that was a key personal </a:t>
            </a:r>
            <a:r>
              <a:rPr lang="en-US" sz="1100"/>
              <a:t>message</a:t>
            </a:r>
            <a:r>
              <a:rPr lang="en-US" sz="1100" smtClean="0"/>
              <a:t>.</a:t>
            </a:r>
          </a:p>
          <a:p>
            <a:pPr defTabSz="457694">
              <a:defRPr/>
            </a:pPr>
            <a:endParaRPr lang="en-US" sz="1100" b="1" dirty="0"/>
          </a:p>
          <a:p>
            <a:pPr defTabSz="457694">
              <a:defRPr/>
            </a:pPr>
            <a:r>
              <a:rPr lang="en-AU" sz="1100" b="1" dirty="0"/>
              <a:t>DISCUSSION</a:t>
            </a:r>
            <a:endParaRPr lang="en-US" sz="1100" b="1" dirty="0"/>
          </a:p>
          <a:p>
            <a:pPr defTabSz="457694">
              <a:defRPr/>
            </a:pPr>
            <a:r>
              <a:rPr lang="en-US" sz="1100" dirty="0"/>
              <a:t>Ask participants to reflect on and discuss the key messages with their table.  </a:t>
            </a:r>
          </a:p>
          <a:p>
            <a:pPr defTabSz="457694">
              <a:defRPr/>
            </a:pPr>
            <a:r>
              <a:rPr lang="en-US" sz="1100" dirty="0"/>
              <a:t>Each table to share their understandings of one of the key messages – </a:t>
            </a:r>
            <a:r>
              <a:rPr lang="en-US" sz="1100" b="1" dirty="0"/>
              <a:t>ensure</a:t>
            </a:r>
            <a:r>
              <a:rPr lang="en-US" sz="1100" dirty="0"/>
              <a:t> that all key messages are covered.</a:t>
            </a:r>
            <a:endParaRPr lang="en-US" sz="1100" dirty="0">
              <a:latin typeface="Helvetica CE 45 Light"/>
              <a:cs typeface="Helvetica CE 45 Light"/>
            </a:endParaRPr>
          </a:p>
          <a:p>
            <a:pPr defTabSz="457694">
              <a:defRPr/>
            </a:pPr>
            <a:endParaRPr lang="en-AU" sz="1100" b="1" dirty="0" smtClean="0"/>
          </a:p>
          <a:p>
            <a:pPr defTabSz="457694">
              <a:defRPr/>
            </a:pPr>
            <a:r>
              <a:rPr lang="en-AU" sz="1100" b="1" dirty="0" smtClean="0"/>
              <a:t>INFORMATION </a:t>
            </a:r>
            <a:r>
              <a:rPr lang="en-AU" sz="1100" b="1" dirty="0"/>
              <a:t>FOR FACILITATORS</a:t>
            </a:r>
            <a:endParaRPr lang="en-US" sz="1100" dirty="0"/>
          </a:p>
          <a:p>
            <a:pPr defTabSz="457694">
              <a:defRPr/>
            </a:pPr>
            <a:r>
              <a:rPr lang="en-US" sz="1100" b="0" dirty="0">
                <a:latin typeface="Helvetica CE 45 Light"/>
                <a:cs typeface="Helvetica CE 45 Light"/>
              </a:rPr>
              <a:t>The key messages:</a:t>
            </a:r>
          </a:p>
          <a:p>
            <a:pPr marL="171656" marR="0" indent="-171656" algn="l" defTabSz="457694"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b="1" dirty="0" smtClean="0"/>
              <a:t>ALL </a:t>
            </a:r>
            <a:r>
              <a:rPr lang="en-US" sz="1100" b="1" dirty="0" smtClean="0"/>
              <a:t>students need </a:t>
            </a:r>
            <a:r>
              <a:rPr lang="en-AU" sz="1100" b="1" dirty="0" smtClean="0"/>
              <a:t>to engage in both fluency and fluency plus tasks. </a:t>
            </a:r>
          </a:p>
          <a:p>
            <a:pPr marL="171656" marR="0" indent="-171656" algn="l" defTabSz="457694"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b="1" dirty="0" smtClean="0"/>
              <a:t>One type of thinking is not being prioritised over another. We need both fluency AND fluency plus thinking.</a:t>
            </a:r>
            <a:endParaRPr lang="en-US" sz="1100" b="1" dirty="0" smtClean="0"/>
          </a:p>
          <a:p>
            <a:pPr marL="171656" indent="-171656" defTabSz="457694">
              <a:buFont typeface="Arial" panose="020B0604020202020204" pitchFamily="34" charset="0"/>
              <a:buChar char="•"/>
            </a:pPr>
            <a:r>
              <a:rPr lang="en-US" sz="1100" b="1" dirty="0" err="1" smtClean="0"/>
              <a:t>Analysing</a:t>
            </a:r>
            <a:r>
              <a:rPr lang="en-US" sz="1100" b="1" dirty="0" smtClean="0"/>
              <a:t> </a:t>
            </a:r>
            <a:r>
              <a:rPr lang="en-US" sz="1100" b="1" dirty="0"/>
              <a:t>the level of thinking a verb requires in a </a:t>
            </a:r>
            <a:r>
              <a:rPr lang="en-US" sz="1100" b="1" dirty="0" smtClean="0"/>
              <a:t>task, </a:t>
            </a:r>
            <a:r>
              <a:rPr lang="en-US" sz="1100" b="1" dirty="0"/>
              <a:t>helps us to identify how intellectually challenging the task </a:t>
            </a:r>
            <a:r>
              <a:rPr lang="en-US" sz="1100" b="1" dirty="0" smtClean="0"/>
              <a:t>is.</a:t>
            </a:r>
          </a:p>
          <a:p>
            <a:pPr marL="171656" indent="-171656" defTabSz="457694">
              <a:buFont typeface="Arial" panose="020B0604020202020204" pitchFamily="34" charset="0"/>
              <a:buChar char="•"/>
            </a:pPr>
            <a:r>
              <a:rPr lang="en-US" sz="1100" b="1" kern="1200" dirty="0" smtClean="0">
                <a:solidFill>
                  <a:schemeClr val="tx1"/>
                </a:solidFill>
                <a:latin typeface="Calibri" pitchFamily="34" charset="0"/>
                <a:ea typeface="ＭＳ Ｐゴシック" pitchFamily="34" charset="-128"/>
                <a:cs typeface="+mn-cs"/>
              </a:rPr>
              <a:t>The Teaching for Effective Learning (</a:t>
            </a:r>
            <a:r>
              <a:rPr lang="en-US" sz="1100" b="1" kern="1200" dirty="0" err="1" smtClean="0">
                <a:solidFill>
                  <a:schemeClr val="tx1"/>
                </a:solidFill>
                <a:latin typeface="Calibri" pitchFamily="34" charset="0"/>
                <a:ea typeface="ＭＳ Ｐゴシック" pitchFamily="34" charset="-128"/>
                <a:cs typeface="+mn-cs"/>
              </a:rPr>
              <a:t>TfEL</a:t>
            </a:r>
            <a:r>
              <a:rPr lang="en-US" sz="1100" b="1" kern="1200" dirty="0" smtClean="0">
                <a:solidFill>
                  <a:schemeClr val="tx1"/>
                </a:solidFill>
                <a:latin typeface="Calibri" pitchFamily="34" charset="0"/>
                <a:ea typeface="ＭＳ Ｐゴシック" pitchFamily="34" charset="-128"/>
                <a:cs typeface="+mn-cs"/>
              </a:rPr>
              <a:t>) Framework</a:t>
            </a:r>
            <a:r>
              <a:rPr lang="en-AU" sz="1100" b="1" kern="1200" dirty="0" smtClean="0">
                <a:solidFill>
                  <a:schemeClr val="tx1"/>
                </a:solidFill>
                <a:latin typeface="Calibri" pitchFamily="34" charset="0"/>
                <a:ea typeface="ＭＳ Ｐゴシック" pitchFamily="34" charset="-128"/>
                <a:cs typeface="+mn-cs"/>
              </a:rPr>
              <a:t>, General Capabilities Continuum and the Transforming Tasks strategies</a:t>
            </a:r>
            <a:r>
              <a:rPr lang="en-AU" sz="1100" b="1" kern="1200" baseline="0" dirty="0" smtClean="0">
                <a:solidFill>
                  <a:schemeClr val="tx1"/>
                </a:solidFill>
                <a:latin typeface="Calibri" pitchFamily="34" charset="0"/>
                <a:ea typeface="ＭＳ Ｐゴシック" pitchFamily="34" charset="-128"/>
                <a:cs typeface="+mn-cs"/>
              </a:rPr>
              <a:t> work in synergy towards the pedagogic shift required for 21</a:t>
            </a:r>
            <a:r>
              <a:rPr lang="en-AU" sz="1100" b="1" kern="1200" baseline="30000" dirty="0" smtClean="0">
                <a:solidFill>
                  <a:schemeClr val="tx1"/>
                </a:solidFill>
                <a:latin typeface="Calibri" pitchFamily="34" charset="0"/>
                <a:ea typeface="ＭＳ Ｐゴシック" pitchFamily="34" charset="-128"/>
                <a:cs typeface="+mn-cs"/>
              </a:rPr>
              <a:t>st</a:t>
            </a:r>
            <a:r>
              <a:rPr lang="en-AU" sz="1100" b="1" kern="1200" baseline="0" dirty="0" smtClean="0">
                <a:solidFill>
                  <a:schemeClr val="tx1"/>
                </a:solidFill>
                <a:latin typeface="Calibri" pitchFamily="34" charset="0"/>
                <a:ea typeface="ＭＳ Ｐゴシック" pitchFamily="34" charset="-128"/>
                <a:cs typeface="+mn-cs"/>
              </a:rPr>
              <a:t> Century education.</a:t>
            </a:r>
            <a:endParaRPr lang="en-AU" sz="1100" b="1" kern="1200" dirty="0" smtClean="0">
              <a:solidFill>
                <a:schemeClr val="tx1"/>
              </a:solidFill>
              <a:latin typeface="Calibri" pitchFamily="34" charset="0"/>
              <a:ea typeface="ＭＳ Ｐゴシック" pitchFamily="34" charset="-128"/>
              <a:cs typeface="+mn-cs"/>
            </a:endParaRPr>
          </a:p>
          <a:p>
            <a:pPr marL="171656" indent="-171656" defTabSz="457694">
              <a:buFont typeface="Arial" panose="020B0604020202020204" pitchFamily="34" charset="0"/>
              <a:buChar char="•"/>
              <a:defRPr/>
            </a:pPr>
            <a:r>
              <a:rPr lang="en-AU" sz="1100" b="1" dirty="0" smtClean="0"/>
              <a:t>Students </a:t>
            </a:r>
            <a:r>
              <a:rPr lang="en-AU" sz="1100" b="1" dirty="0"/>
              <a:t>with growth mindsets are more likely to persist with challenging tasks and see failure as an important part of </a:t>
            </a:r>
            <a:r>
              <a:rPr lang="en-AU" sz="1100" b="1" dirty="0" smtClean="0"/>
              <a:t>learning.</a:t>
            </a:r>
          </a:p>
          <a:p>
            <a:pPr marL="171656" indent="-171656" defTabSz="457694">
              <a:buFont typeface="Arial" panose="020B0604020202020204" pitchFamily="34" charset="0"/>
              <a:buChar char="•"/>
              <a:defRPr/>
            </a:pPr>
            <a:r>
              <a:rPr lang="en-AU" sz="1100" b="1" baseline="0" dirty="0" smtClean="0"/>
              <a:t>Metacognitive strategies are low cost and high impact for improved learning outcomes.</a:t>
            </a:r>
            <a:endParaRPr lang="en-AU" sz="1100" b="1"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48</a:t>
            </a:fld>
            <a:endParaRPr lang="en-AU" dirty="0"/>
          </a:p>
        </p:txBody>
      </p:sp>
    </p:spTree>
    <p:extLst>
      <p:ext uri="{BB962C8B-B14F-4D97-AF65-F5344CB8AC3E}">
        <p14:creationId xmlns:p14="http://schemas.microsoft.com/office/powerpoint/2010/main" val="29779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SLIDE NOTES</a:t>
            </a: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Remind</a:t>
            </a:r>
            <a:r>
              <a:rPr lang="en-AU" baseline="0" dirty="0" smtClean="0"/>
              <a:t> </a:t>
            </a:r>
            <a:r>
              <a:rPr lang="en-AU" dirty="0" smtClean="0"/>
              <a:t>participants of the Socratic</a:t>
            </a:r>
            <a:r>
              <a:rPr lang="en-AU" baseline="0" dirty="0" smtClean="0"/>
              <a:t> questioning technique from the ‘From tell to ask’ workshop</a:t>
            </a:r>
            <a:r>
              <a:rPr lang="en-AU" dirty="0" smtClean="0"/>
              <a:t>. </a:t>
            </a:r>
          </a:p>
          <a:p>
            <a:pPr marL="0" marR="0" indent="0" algn="l" defTabSz="457145" rtl="0" eaLnBrk="0" fontAlgn="base" latinLnBrk="0" hangingPunct="0">
              <a:lnSpc>
                <a:spcPct val="100000"/>
              </a:lnSpc>
              <a:spcBef>
                <a:spcPct val="30000"/>
              </a:spcBef>
              <a:spcAft>
                <a:spcPct val="0"/>
              </a:spcAft>
              <a:buClrTx/>
              <a:buSzTx/>
              <a:buFontTx/>
              <a:buNone/>
              <a:tabLst/>
              <a:defRPr/>
            </a:pPr>
            <a:r>
              <a:rPr lang="en-AU" b="0" dirty="0" smtClean="0"/>
              <a:t>Socratic</a:t>
            </a:r>
            <a:r>
              <a:rPr lang="en-AU" b="0" baseline="0" dirty="0" smtClean="0"/>
              <a:t> </a:t>
            </a:r>
            <a:r>
              <a:rPr lang="en-AU" b="0" dirty="0" smtClean="0"/>
              <a:t>questions are useful to help us to think analytically and deeply.</a:t>
            </a:r>
          </a:p>
          <a:p>
            <a:pPr rtl="0" eaLnBrk="1" fontAlgn="ctr" latinLnBrk="0" hangingPunct="1">
              <a:lnSpc>
                <a:spcPct val="100000"/>
              </a:lnSpc>
            </a:pPr>
            <a:r>
              <a:rPr lang="en-AU" b="0" dirty="0" smtClean="0"/>
              <a:t>They can be questions that probe </a:t>
            </a:r>
            <a:r>
              <a:rPr lang="en-AU" sz="1200" b="0" i="0" u="none" strike="noStrike" kern="1200" dirty="0" smtClean="0">
                <a:solidFill>
                  <a:schemeClr val="tx1"/>
                </a:solidFill>
                <a:effectLst/>
                <a:latin typeface="Calibri" pitchFamily="34" charset="0"/>
                <a:ea typeface="ＭＳ Ｐゴシック" pitchFamily="34" charset="-128"/>
                <a:cs typeface="+mn-cs"/>
              </a:rPr>
              <a:t>consequences, assumptions, reasons, perspectives and so on.</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INFORMATION FOR FACILITATORS</a:t>
            </a:r>
            <a:endParaRPr lang="en-AU" sz="1200" kern="1200" baseline="0" dirty="0" smtClean="0">
              <a:solidFill>
                <a:schemeClr val="tx1"/>
              </a:solidFill>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Calibri" pitchFamily="34" charset="0"/>
                <a:ea typeface="ＭＳ Ｐゴシック" pitchFamily="34" charset="-128"/>
                <a:cs typeface="+mn-cs"/>
              </a:rPr>
              <a:t>This</a:t>
            </a:r>
            <a:r>
              <a:rPr lang="en-AU" sz="1200" kern="1200" baseline="0" dirty="0" smtClean="0">
                <a:solidFill>
                  <a:schemeClr val="tx1"/>
                </a:solidFill>
                <a:latin typeface="Calibri" pitchFamily="34" charset="0"/>
                <a:ea typeface="ＭＳ Ｐゴシック" pitchFamily="34" charset="-128"/>
                <a:cs typeface="+mn-cs"/>
              </a:rPr>
              <a:t> chart shows 8 perspectives that can be used to help us develop </a:t>
            </a:r>
            <a:r>
              <a:rPr lang="en-AU" sz="1200" kern="1200" dirty="0" smtClean="0">
                <a:solidFill>
                  <a:schemeClr val="tx1"/>
                </a:solidFill>
                <a:latin typeface="Calibri" pitchFamily="34" charset="0"/>
                <a:ea typeface="ＭＳ Ｐゴシック" pitchFamily="34" charset="-128"/>
                <a:cs typeface="+mn-cs"/>
              </a:rPr>
              <a:t>Socratic types of questions.</a:t>
            </a:r>
            <a:r>
              <a:rPr lang="en-AU" sz="1200" kern="1200" baseline="0" dirty="0" smtClean="0">
                <a:solidFill>
                  <a:schemeClr val="tx1"/>
                </a:solidFill>
                <a:latin typeface="Calibri" pitchFamily="34" charset="0"/>
                <a:ea typeface="ＭＳ Ｐゴシック" pitchFamily="34" charset="-128"/>
                <a:cs typeface="+mn-cs"/>
              </a:rPr>
              <a:t> They have been developed by </a:t>
            </a:r>
            <a:r>
              <a:rPr lang="en-AU" sz="1200" kern="1200" dirty="0" smtClean="0">
                <a:solidFill>
                  <a:schemeClr val="tx1"/>
                </a:solidFill>
                <a:latin typeface="Calibri" pitchFamily="34" charset="0"/>
                <a:ea typeface="ＭＳ Ｐゴシック" pitchFamily="34" charset="-128"/>
                <a:cs typeface="+mn-cs"/>
              </a:rPr>
              <a:t>Dr </a:t>
            </a:r>
            <a:r>
              <a:rPr lang="en-AU" sz="1200" kern="1200" dirty="0" smtClean="0">
                <a:solidFill>
                  <a:schemeClr val="tx1"/>
                </a:solidFill>
                <a:effectLst/>
                <a:latin typeface="Calibri" pitchFamily="34" charset="0"/>
                <a:ea typeface="ＭＳ Ｐゴシック" pitchFamily="34" charset="-128"/>
                <a:cs typeface="+mn-cs"/>
              </a:rPr>
              <a:t>Richard Paul and </a:t>
            </a:r>
            <a:r>
              <a:rPr lang="en-AU" sz="1200" kern="1200" dirty="0" err="1" smtClean="0">
                <a:solidFill>
                  <a:schemeClr val="tx1"/>
                </a:solidFill>
                <a:latin typeface="Calibri" pitchFamily="34" charset="0"/>
                <a:ea typeface="ＭＳ Ｐゴシック" pitchFamily="34" charset="-128"/>
                <a:cs typeface="+mn-cs"/>
              </a:rPr>
              <a:t>Dr.</a:t>
            </a:r>
            <a:r>
              <a:rPr lang="en-AU" sz="1200" kern="1200" dirty="0" smtClean="0">
                <a:solidFill>
                  <a:schemeClr val="tx1"/>
                </a:solidFill>
                <a:latin typeface="Calibri" pitchFamily="34" charset="0"/>
                <a:ea typeface="ＭＳ Ｐゴシック" pitchFamily="34" charset="-128"/>
                <a:cs typeface="+mn-cs"/>
              </a:rPr>
              <a:t> Linda Elder</a:t>
            </a:r>
            <a:r>
              <a:rPr lang="en-AU" sz="1200" kern="1200" dirty="0" smtClean="0">
                <a:solidFill>
                  <a:schemeClr val="tx1"/>
                </a:solidFill>
                <a:effectLst/>
                <a:latin typeface="Calibri" pitchFamily="34" charset="0"/>
                <a:ea typeface="ＭＳ Ｐゴシック" pitchFamily="34" charset="-128"/>
                <a:cs typeface="+mn-cs"/>
              </a:rPr>
              <a:t>, author of </a:t>
            </a:r>
            <a:r>
              <a:rPr lang="en-AU" sz="1200" kern="1200" dirty="0" smtClean="0">
                <a:solidFill>
                  <a:schemeClr val="tx1"/>
                </a:solidFill>
                <a:latin typeface="Calibri" pitchFamily="34" charset="0"/>
                <a:ea typeface="ＭＳ Ｐゴシック" pitchFamily="34" charset="-128"/>
                <a:cs typeface="+mn-cs"/>
              </a:rPr>
              <a:t>The Art of Socratic Questioning </a:t>
            </a:r>
            <a:r>
              <a:rPr lang="en-AU" sz="1200" kern="1200" dirty="0" smtClean="0">
                <a:solidFill>
                  <a:schemeClr val="tx1"/>
                </a:solidFill>
                <a:effectLst/>
                <a:latin typeface="Calibri" pitchFamily="34" charset="0"/>
                <a:ea typeface="ＭＳ Ｐゴシック" pitchFamily="34" charset="-128"/>
                <a:cs typeface="+mn-cs"/>
              </a:rPr>
              <a:t>(2006)</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latin typeface="Calibri" pitchFamily="34" charset="0"/>
              <a:ea typeface="ＭＳ Ｐゴシック" pitchFamily="34" charset="-128"/>
              <a:cs typeface="+mn-cs"/>
            </a:endParaRPr>
          </a:p>
          <a:p>
            <a:r>
              <a:rPr lang="en-AU" sz="1200" b="1" kern="1200" dirty="0" smtClean="0">
                <a:solidFill>
                  <a:schemeClr val="tx1"/>
                </a:solidFill>
                <a:latin typeface="Calibri" pitchFamily="34" charset="0"/>
                <a:ea typeface="ＭＳ Ｐゴシック" pitchFamily="34" charset="-128"/>
                <a:cs typeface="+mn-cs"/>
              </a:rPr>
              <a:t>REFERENCES</a:t>
            </a:r>
          </a:p>
          <a:p>
            <a:r>
              <a:rPr lang="en-AU" sz="1200" kern="1200" dirty="0" smtClean="0">
                <a:solidFill>
                  <a:schemeClr val="tx1"/>
                </a:solidFill>
                <a:latin typeface="Calibri" pitchFamily="34" charset="0"/>
                <a:ea typeface="ＭＳ Ｐゴシック" pitchFamily="34" charset="-128"/>
                <a:cs typeface="+mn-cs"/>
              </a:rPr>
              <a:t>Dr Richard Paul and Dr Linda Elder: “The Thinker’s Guide to The Art of Socratic Questioning”, 2006, The Foundation for Critical</a:t>
            </a:r>
            <a:r>
              <a:rPr lang="en-AU" sz="1200" kern="1200" baseline="0" dirty="0" smtClean="0">
                <a:solidFill>
                  <a:schemeClr val="tx1"/>
                </a:solidFill>
                <a:latin typeface="Calibri" pitchFamily="34" charset="0"/>
                <a:ea typeface="ＭＳ Ｐゴシック" pitchFamily="34" charset="-128"/>
                <a:cs typeface="+mn-cs"/>
              </a:rPr>
              <a:t> Thinking.</a:t>
            </a:r>
          </a:p>
          <a:p>
            <a:r>
              <a:rPr lang="en-AU" sz="1200" kern="1200" dirty="0" smtClean="0">
                <a:solidFill>
                  <a:schemeClr val="tx1"/>
                </a:solidFill>
                <a:latin typeface="Calibri" pitchFamily="34" charset="0"/>
                <a:ea typeface="ＭＳ Ｐゴシック" pitchFamily="34" charset="-128"/>
                <a:cs typeface="+mn-cs"/>
              </a:rPr>
              <a:t>Michael</a:t>
            </a:r>
            <a:r>
              <a:rPr lang="en-AU" sz="1200" kern="1200" baseline="0" dirty="0" smtClean="0">
                <a:solidFill>
                  <a:schemeClr val="tx1"/>
                </a:solidFill>
                <a:latin typeface="Calibri" pitchFamily="34" charset="0"/>
                <a:ea typeface="ＭＳ Ｐゴシック" pitchFamily="34" charset="-128"/>
                <a:cs typeface="+mn-cs"/>
              </a:rPr>
              <a:t> Pohl:</a:t>
            </a:r>
            <a:r>
              <a:rPr lang="en-AU" sz="1200" kern="1200" dirty="0" smtClean="0">
                <a:solidFill>
                  <a:schemeClr val="tx1"/>
                </a:solidFill>
                <a:latin typeface="Calibri" pitchFamily="34" charset="0"/>
                <a:ea typeface="ＭＳ Ｐゴシック" pitchFamily="34" charset="-128"/>
                <a:cs typeface="+mn-cs"/>
              </a:rPr>
              <a:t> “Teaching Complex Thinking: Critical. Creative. Caring”,</a:t>
            </a:r>
            <a:r>
              <a:rPr lang="en-AU" sz="1200" kern="1200" baseline="0" dirty="0" smtClean="0">
                <a:solidFill>
                  <a:schemeClr val="tx1"/>
                </a:solidFill>
                <a:latin typeface="Calibri" pitchFamily="34" charset="0"/>
                <a:ea typeface="ＭＳ Ｐゴシック" pitchFamily="34" charset="-128"/>
                <a:cs typeface="+mn-cs"/>
              </a:rPr>
              <a:t> </a:t>
            </a:r>
            <a:r>
              <a:rPr lang="en-AU" sz="1200" kern="1200" dirty="0" smtClean="0">
                <a:solidFill>
                  <a:schemeClr val="tx1"/>
                </a:solidFill>
                <a:latin typeface="Calibri" pitchFamily="34" charset="0"/>
                <a:ea typeface="ＭＳ Ｐゴシック" pitchFamily="34" charset="-128"/>
                <a:cs typeface="+mn-cs"/>
              </a:rPr>
              <a:t>2000,  Hawker Brownlow Education.</a:t>
            </a:r>
            <a:endParaRPr lang="en-AU" sz="1200" kern="1200" dirty="0">
              <a:solidFill>
                <a:schemeClr val="tx1"/>
              </a:solidFill>
              <a:latin typeface="Calibri" pitchFamily="34" charset="0"/>
              <a:ea typeface="ＭＳ Ｐゴシック" pitchFamily="34" charset="-128"/>
              <a:cs typeface="+mn-cs"/>
            </a:endParaRPr>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5</a:t>
            </a:fld>
            <a:endParaRPr lang="en-AU"/>
          </a:p>
        </p:txBody>
      </p:sp>
    </p:spTree>
    <p:extLst>
      <p:ext uri="{BB962C8B-B14F-4D97-AF65-F5344CB8AC3E}">
        <p14:creationId xmlns:p14="http://schemas.microsoft.com/office/powerpoint/2010/main" val="30968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ACTIVITY</a:t>
            </a: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Ask participants to generate as many ‘Socratic type’ questions as they can about the video that they have just seen. </a:t>
            </a:r>
          </a:p>
          <a:p>
            <a:pPr marL="0" marR="0" indent="0" algn="l" defTabSz="457145" rtl="0" eaLnBrk="0" fontAlgn="base" latinLnBrk="0" hangingPunct="0">
              <a:lnSpc>
                <a:spcPct val="100000"/>
              </a:lnSpc>
              <a:spcBef>
                <a:spcPct val="30000"/>
              </a:spcBef>
              <a:spcAft>
                <a:spcPct val="0"/>
              </a:spcAft>
              <a:buClrTx/>
              <a:buSzTx/>
              <a:buFontTx/>
              <a:buNone/>
              <a:tabLst/>
              <a:defRPr/>
            </a:pPr>
            <a:r>
              <a:rPr lang="en-AU" baseline="0" dirty="0" smtClean="0"/>
              <a:t>For example, they could ask about the consequences of a teacher action, or speculate why a particular question was used as a prompt, or to consider alternative viewpoints. </a:t>
            </a:r>
          </a:p>
          <a:p>
            <a:pPr marL="0" marR="0" indent="0" algn="l" defTabSz="457145" rtl="0" eaLnBrk="0" fontAlgn="base" latinLnBrk="0" hangingPunct="0">
              <a:lnSpc>
                <a:spcPct val="100000"/>
              </a:lnSpc>
              <a:spcBef>
                <a:spcPct val="30000"/>
              </a:spcBef>
              <a:spcAft>
                <a:spcPct val="0"/>
              </a:spcAft>
              <a:buClrTx/>
              <a:buSzTx/>
              <a:buFontTx/>
              <a:buNone/>
              <a:tabLst/>
              <a:defRPr/>
            </a:pPr>
            <a:r>
              <a:rPr lang="en-AU" b="1" dirty="0" smtClean="0"/>
              <a:t>Give participants a </a:t>
            </a:r>
            <a:r>
              <a:rPr lang="en-AU" b="1" baseline="0" dirty="0" smtClean="0"/>
              <a:t>2 minute time limit.</a:t>
            </a:r>
            <a:endParaRPr lang="en-AU" b="1"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Acknowledge the group that generates the most questions.</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b="1" dirty="0" smtClean="0"/>
              <a:t>SLIDE</a:t>
            </a:r>
            <a:r>
              <a:rPr lang="en-AU" b="1" baseline="0" dirty="0" smtClean="0"/>
              <a:t> NOTES</a:t>
            </a:r>
            <a:endParaRPr lang="en-AU" b="1" dirty="0" smtClean="0"/>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Ask participants to analyse</a:t>
            </a:r>
            <a:r>
              <a:rPr lang="en-AU" baseline="0" dirty="0" smtClean="0"/>
              <a:t> </a:t>
            </a:r>
            <a:r>
              <a:rPr lang="en-AU" dirty="0" smtClean="0"/>
              <a:t>the purpose of the activity. </a:t>
            </a: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Emphasise the following intentions:</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smtClean="0"/>
              <a:t>To recognise that there are consequences and underlying motives in the way we deliver our lessons</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smtClean="0"/>
              <a:t>To emphasise that we should plan not just our content intentionally, but also our pedagogy.</a:t>
            </a:r>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6</a:t>
            </a:fld>
            <a:endParaRPr lang="en-AU"/>
          </a:p>
        </p:txBody>
      </p:sp>
    </p:spTree>
    <p:extLst>
      <p:ext uri="{BB962C8B-B14F-4D97-AF65-F5344CB8AC3E}">
        <p14:creationId xmlns:p14="http://schemas.microsoft.com/office/powerpoint/2010/main" val="30968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HANDOUTS</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baseline="0" dirty="0" smtClean="0">
                <a:latin typeface="+mn-lt"/>
              </a:rPr>
              <a:t>Handout 2: Plus, Minus, Interesting</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b="0" baseline="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ACTIVITY</a:t>
            </a:r>
            <a:endParaRPr lang="en-AU" sz="120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dirty="0" smtClean="0"/>
              <a:t>Ask participants to use their questions as a basis for a small group discussion about the video, filling in a group PMI (Plus, Minus, Interesting) chart to record their thoughts.</a:t>
            </a:r>
          </a:p>
          <a:p>
            <a:endParaRPr lang="en-AU" dirty="0" smtClean="0"/>
          </a:p>
          <a:p>
            <a:r>
              <a:rPr lang="en-US" sz="1200" b="1" kern="1200" dirty="0" smtClean="0">
                <a:solidFill>
                  <a:schemeClr val="tx1"/>
                </a:solidFill>
                <a:latin typeface="Calibri" pitchFamily="34" charset="0"/>
                <a:ea typeface="ＭＳ Ｐゴシック" pitchFamily="34" charset="-128"/>
                <a:cs typeface="+mn-cs"/>
              </a:rPr>
              <a:t>INFORMATION FOR FACILITATORS</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aseline="0" dirty="0" smtClean="0"/>
              <a:t>The teacher was an active participant in the lesson -  he didn’t ‘abandon’ the students with the problem, but used guiding questions to support their thinking. </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aseline="0" dirty="0" smtClean="0"/>
              <a:t>He had a clear understanding and knowledge of the mathematical concepts required.</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aseline="0" dirty="0" smtClean="0"/>
              <a:t>Students were encouraged to discuss and share ideas.</a:t>
            </a:r>
          </a:p>
          <a:p>
            <a:pPr defTabSz="457694">
              <a:defRPr/>
            </a:pPr>
            <a:r>
              <a:rPr lang="en-AU" dirty="0" smtClean="0"/>
              <a:t>In considering your Aboriginal learners, research has shown that Aboriginal learners are more likely to take risks in learning new content if they are able to work collaboratively</a:t>
            </a:r>
            <a:r>
              <a:rPr lang="en-AU" baseline="0" dirty="0" smtClean="0"/>
              <a:t> to explore it. This enables them to bring their own cultural perspective on new knowledge as they try to make sense of what it means for them. (</a:t>
            </a:r>
            <a:r>
              <a:rPr lang="en-AU" dirty="0" err="1" smtClean="0"/>
              <a:t>Yunkaporta</a:t>
            </a:r>
            <a:r>
              <a:rPr lang="en-AU" dirty="0" smtClean="0"/>
              <a:t>, 2009)</a:t>
            </a:r>
            <a:r>
              <a:rPr lang="en-AU" baseline="0" dirty="0" smtClean="0"/>
              <a:t> (</a:t>
            </a:r>
            <a:r>
              <a:rPr lang="en-AU" dirty="0" smtClean="0"/>
              <a:t>Harris, 1980)</a:t>
            </a:r>
            <a:endParaRPr lang="en-AU" baseline="0" dirty="0" smtClean="0"/>
          </a:p>
          <a:p>
            <a:pPr defTabSz="457694">
              <a:defRPr/>
            </a:pPr>
            <a:endParaRPr lang="en-US" sz="1200" b="1" kern="1200" dirty="0" smtClean="0">
              <a:solidFill>
                <a:schemeClr val="tx1"/>
              </a:solidFill>
              <a:latin typeface="Calibri" pitchFamily="34" charset="0"/>
              <a:ea typeface="ＭＳ Ｐゴシック" pitchFamily="34" charset="-128"/>
              <a:cs typeface="+mn-cs"/>
            </a:endParaRPr>
          </a:p>
          <a:p>
            <a:pPr defTabSz="457694">
              <a:defRPr/>
            </a:pPr>
            <a:r>
              <a:rPr lang="en-US" sz="1200" b="1" kern="1200" dirty="0" smtClean="0">
                <a:solidFill>
                  <a:schemeClr val="tx1"/>
                </a:solidFill>
                <a:latin typeface="Calibri" pitchFamily="34" charset="0"/>
                <a:ea typeface="ＭＳ Ｐゴシック" pitchFamily="34" charset="-128"/>
                <a:cs typeface="+mn-cs"/>
              </a:rPr>
              <a:t>REFERENCES</a:t>
            </a:r>
          </a:p>
          <a:p>
            <a:pPr defTabSz="457694">
              <a:defRPr/>
            </a:pPr>
            <a:r>
              <a:rPr lang="en-AU" dirty="0" err="1" smtClean="0"/>
              <a:t>Yunkaporta</a:t>
            </a:r>
            <a:r>
              <a:rPr lang="en-AU" dirty="0" smtClean="0"/>
              <a:t>, T., Aboriginal pedagogies in the cultural interface (2009) </a:t>
            </a:r>
          </a:p>
          <a:p>
            <a:pPr defTabSz="457694">
              <a:defRPr/>
            </a:pPr>
            <a:r>
              <a:rPr lang="en-AU" dirty="0" smtClean="0"/>
              <a:t>Harris, S., Culture and learning: Tradition and education in</a:t>
            </a:r>
            <a:r>
              <a:rPr lang="en-AU" baseline="0" dirty="0" smtClean="0"/>
              <a:t> Northeast Arnhem Land, Darwin </a:t>
            </a:r>
            <a:r>
              <a:rPr lang="en-AU" dirty="0" smtClean="0"/>
              <a:t>(1980) </a:t>
            </a:r>
            <a:endParaRPr lang="en-AU" dirty="0"/>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7</a:t>
            </a:fld>
            <a:endParaRPr lang="en-AU"/>
          </a:p>
        </p:txBody>
      </p:sp>
    </p:spTree>
    <p:extLst>
      <p:ext uri="{BB962C8B-B14F-4D97-AF65-F5344CB8AC3E}">
        <p14:creationId xmlns:p14="http://schemas.microsoft.com/office/powerpoint/2010/main" val="3382452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HANDOUTS</a:t>
            </a: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0" baseline="0" dirty="0" smtClean="0">
                <a:latin typeface="+mn-lt"/>
              </a:rPr>
              <a:t>Handout 3: Teaching for Effective Learning Framework (</a:t>
            </a:r>
            <a:r>
              <a:rPr lang="en-AU" sz="1200" b="0" baseline="0" dirty="0" err="1" smtClean="0">
                <a:latin typeface="+mn-lt"/>
              </a:rPr>
              <a:t>TfEL</a:t>
            </a:r>
            <a:r>
              <a:rPr lang="en-AU" sz="1200" b="0" baseline="0" dirty="0" smtClean="0">
                <a:latin typeface="+mn-lt"/>
              </a:rPr>
              <a:t>) – Domain </a:t>
            </a:r>
            <a:r>
              <a:rPr lang="en-AU" sz="1200" b="0" baseline="0" dirty="0" smtClean="0">
                <a:latin typeface="+mn-lt"/>
              </a:rPr>
              <a:t>2</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b="0" baseline="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SLIDE NOTES</a:t>
            </a:r>
            <a:endParaRPr lang="en-US" sz="120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aseline="0" dirty="0" smtClean="0">
                <a:latin typeface="+mn-lt"/>
              </a:rPr>
              <a:t>Domain 2 of </a:t>
            </a:r>
            <a:r>
              <a:rPr lang="en-AU" sz="1200" baseline="0" dirty="0" err="1" smtClean="0">
                <a:latin typeface="+mn-lt"/>
              </a:rPr>
              <a:t>TfEL</a:t>
            </a:r>
            <a:r>
              <a:rPr lang="en-AU" sz="1200" baseline="0" dirty="0" smtClean="0">
                <a:latin typeface="+mn-lt"/>
              </a:rPr>
              <a:t> emphasises the need to create safe conditions in the classroom environment, in order to facilitate rigorous thinking and learning</a:t>
            </a:r>
            <a:r>
              <a:rPr lang="en-AU" sz="1200" baseline="0" dirty="0" smtClean="0">
                <a:latin typeface="+mn-lt"/>
              </a:rPr>
              <a:t>.</a:t>
            </a:r>
          </a:p>
          <a:p>
            <a:pPr marL="0" marR="0" indent="0" algn="l" defTabSz="457145" rtl="0" eaLnBrk="0" fontAlgn="base" latinLnBrk="0" hangingPunct="0">
              <a:lnSpc>
                <a:spcPct val="100000"/>
              </a:lnSpc>
              <a:spcBef>
                <a:spcPct val="30000"/>
              </a:spcBef>
              <a:spcAft>
                <a:spcPct val="0"/>
              </a:spcAft>
              <a:buClrTx/>
              <a:buSzTx/>
              <a:buFontTx/>
              <a:buNone/>
              <a:tabLst/>
              <a:defRPr/>
            </a:pPr>
            <a:endParaRPr lang="en-AU" sz="1200" b="1" baseline="0"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baseline="0" dirty="0" smtClean="0">
                <a:latin typeface="+mn-lt"/>
              </a:rPr>
              <a:t>DISCUSSION</a:t>
            </a:r>
            <a:endParaRPr lang="en-US" sz="1200" b="1" dirty="0" smtClean="0">
              <a:latin typeface="+mn-lt"/>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latin typeface="Calibri" pitchFamily="34" charset="0"/>
                <a:ea typeface="ＭＳ Ｐゴシック" pitchFamily="34" charset="-128"/>
                <a:cs typeface="+mn-cs"/>
              </a:rPr>
              <a:t>Ask participants to discuss which elements from Domain 2 they think were evident in the lesson</a:t>
            </a:r>
            <a:r>
              <a:rPr lang="en-AU" sz="1200" kern="1200" baseline="0" dirty="0" smtClean="0">
                <a:solidFill>
                  <a:schemeClr val="tx1"/>
                </a:solidFill>
                <a:latin typeface="Calibri" pitchFamily="34" charset="0"/>
                <a:ea typeface="ＭＳ Ｐゴシック" pitchFamily="34" charset="-128"/>
                <a:cs typeface="+mn-cs"/>
              </a:rPr>
              <a:t>.</a:t>
            </a:r>
          </a:p>
          <a:p>
            <a:pPr marL="0" marR="0" indent="0" algn="l" defTabSz="457145" rtl="0" eaLnBrk="0" fontAlgn="base" latinLnBrk="0" hangingPunct="0">
              <a:lnSpc>
                <a:spcPct val="100000"/>
              </a:lnSpc>
              <a:spcBef>
                <a:spcPct val="30000"/>
              </a:spcBef>
              <a:spcAft>
                <a:spcPct val="0"/>
              </a:spcAft>
              <a:buClrTx/>
              <a:buSzTx/>
              <a:buFontTx/>
              <a:buNone/>
              <a:tabLst/>
              <a:defRPr/>
            </a:pPr>
            <a:endParaRPr lang="en-US" sz="1200" b="1" dirty="0" smtClean="0">
              <a:latin typeface="+mn-lt"/>
            </a:endParaRPr>
          </a:p>
          <a:p>
            <a:r>
              <a:rPr lang="en-US" sz="1200" b="1" dirty="0" smtClean="0">
                <a:latin typeface="+mn-lt"/>
              </a:rPr>
              <a:t>INFORMATION FOR FACILITATORS</a:t>
            </a:r>
            <a:endParaRPr lang="en-US" sz="1200" b="1" dirty="0">
              <a:latin typeface="+mn-lt"/>
            </a:endParaRPr>
          </a:p>
          <a:p>
            <a:pPr defTabSz="457694">
              <a:defRPr/>
            </a:pPr>
            <a:r>
              <a:rPr lang="en-AU" sz="1200" dirty="0">
                <a:latin typeface="+mn-lt"/>
              </a:rPr>
              <a:t>If we want our tasks to work harder for us, so that students are doing the thinking, we need to think about how we create the conditions for learning in the classroom.</a:t>
            </a:r>
            <a:endParaRPr lang="en-US" sz="1200" b="1" dirty="0">
              <a:latin typeface="+mn-lt"/>
            </a:endParaRPr>
          </a:p>
          <a:p>
            <a:r>
              <a:rPr lang="en-US" sz="1200" dirty="0">
                <a:latin typeface="+mn-lt"/>
              </a:rPr>
              <a:t>The </a:t>
            </a:r>
            <a:r>
              <a:rPr lang="en-US" sz="1200" dirty="0" err="1" smtClean="0">
                <a:latin typeface="+mn-lt"/>
              </a:rPr>
              <a:t>TfEL</a:t>
            </a:r>
            <a:r>
              <a:rPr lang="en-US" sz="1200" dirty="0" smtClean="0">
                <a:latin typeface="+mn-lt"/>
              </a:rPr>
              <a:t> </a:t>
            </a:r>
            <a:r>
              <a:rPr lang="en-US" sz="1200" dirty="0">
                <a:latin typeface="+mn-lt"/>
              </a:rPr>
              <a:t>Framework guide  supports us to create these conditions in three domains:</a:t>
            </a:r>
          </a:p>
          <a:p>
            <a:pPr marL="171656" marR="0" indent="-171656"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mn-lt"/>
              </a:rPr>
              <a:t>Create safe conditions for rigorous </a:t>
            </a:r>
            <a:r>
              <a:rPr lang="en-US" sz="1200" dirty="0" smtClean="0">
                <a:latin typeface="+mn-lt"/>
              </a:rPr>
              <a:t>learning – (The big idea is ‘</a:t>
            </a:r>
            <a:r>
              <a:rPr lang="en-US" sz="1200" kern="1200" dirty="0" smtClean="0">
                <a:solidFill>
                  <a:schemeClr val="tx1"/>
                </a:solidFill>
                <a:latin typeface="Calibri" pitchFamily="34" charset="0"/>
                <a:ea typeface="ＭＳ Ｐゴシック" pitchFamily="34" charset="-128"/>
                <a:cs typeface="+mn-cs"/>
              </a:rPr>
              <a:t>Safety for challenge in learning’)</a:t>
            </a:r>
            <a:endParaRPr lang="en-US" sz="1200" dirty="0">
              <a:latin typeface="+mn-lt"/>
            </a:endParaRPr>
          </a:p>
          <a:p>
            <a:pPr marL="171656" marR="0" indent="-171656"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mn-lt"/>
              </a:rPr>
              <a:t>Develop expert </a:t>
            </a:r>
            <a:r>
              <a:rPr lang="en-US" sz="1200" dirty="0" smtClean="0">
                <a:latin typeface="+mn-lt"/>
              </a:rPr>
              <a:t>learners </a:t>
            </a:r>
            <a:r>
              <a:rPr lang="en-US" sz="1200" kern="1200" dirty="0" smtClean="0">
                <a:solidFill>
                  <a:schemeClr val="tx1"/>
                </a:solidFill>
                <a:latin typeface="Calibri" pitchFamily="34" charset="0"/>
                <a:ea typeface="ＭＳ Ｐゴシック" pitchFamily="34" charset="-128"/>
                <a:cs typeface="+mn-cs"/>
              </a:rPr>
              <a:t>(Big idea is ‘Knowing what to learn… knowing how to learn it’)</a:t>
            </a:r>
            <a:endParaRPr lang="en-US" sz="1200" dirty="0">
              <a:latin typeface="+mn-lt"/>
            </a:endParaRPr>
          </a:p>
          <a:p>
            <a:pPr marL="171656" indent="-171656">
              <a:buFont typeface="Arial" panose="020B0604020202020204" pitchFamily="34" charset="0"/>
              <a:buChar char="•"/>
            </a:pPr>
            <a:r>
              <a:rPr lang="en-US" sz="1200" dirty="0">
                <a:latin typeface="+mn-lt"/>
              </a:rPr>
              <a:t>Personalise and connect </a:t>
            </a:r>
            <a:r>
              <a:rPr lang="en-US" sz="1200" dirty="0" smtClean="0">
                <a:latin typeface="+mn-lt"/>
              </a:rPr>
              <a:t>learning</a:t>
            </a:r>
            <a:r>
              <a:rPr lang="en-US" sz="1200" baseline="0" dirty="0" smtClean="0">
                <a:latin typeface="+mn-lt"/>
              </a:rPr>
              <a:t> – (</a:t>
            </a:r>
            <a:r>
              <a:rPr lang="en-US" sz="1200" kern="1200" baseline="0" dirty="0" smtClean="0">
                <a:solidFill>
                  <a:schemeClr val="tx1"/>
                </a:solidFill>
                <a:latin typeface="Calibri" pitchFamily="34" charset="0"/>
                <a:ea typeface="ＭＳ Ｐゴシック" pitchFamily="34" charset="-128"/>
                <a:cs typeface="+mn-cs"/>
              </a:rPr>
              <a:t>B</a:t>
            </a:r>
            <a:r>
              <a:rPr lang="en-US" sz="1200" kern="1200" dirty="0" smtClean="0">
                <a:solidFill>
                  <a:schemeClr val="tx1"/>
                </a:solidFill>
                <a:latin typeface="Calibri" pitchFamily="34" charset="0"/>
                <a:ea typeface="ＭＳ Ｐゴシック" pitchFamily="34" charset="-128"/>
                <a:cs typeface="+mn-cs"/>
              </a:rPr>
              <a:t>ig idea is ‘Connecting learning to students’ lives and contexts’)</a:t>
            </a:r>
            <a:r>
              <a:rPr lang="en-US" sz="1200" dirty="0" smtClean="0">
                <a:latin typeface="+mn-lt"/>
              </a:rPr>
              <a:t> </a:t>
            </a:r>
            <a:endParaRPr lang="en-US" sz="1200" dirty="0" smtClean="0">
              <a:latin typeface="+mn-lt"/>
            </a:endParaRPr>
          </a:p>
          <a:p>
            <a:pPr marL="0" indent="0">
              <a:buFont typeface="Arial" panose="020B0604020202020204" pitchFamily="34" charset="0"/>
              <a:buNone/>
            </a:pPr>
            <a:endParaRPr lang="en-US" sz="1200" dirty="0" smtClean="0">
              <a:latin typeface="+mn-lt"/>
            </a:endParaRPr>
          </a:p>
          <a:p>
            <a:pPr marL="0" indent="0">
              <a:buFont typeface="Arial" panose="020B0604020202020204" pitchFamily="34" charset="0"/>
              <a:buNone/>
            </a:pPr>
            <a:r>
              <a:rPr lang="en-US" sz="1200" b="1" dirty="0" smtClean="0">
                <a:latin typeface="+mn-lt"/>
              </a:rPr>
              <a:t>KEY MESSAGE</a:t>
            </a:r>
            <a:r>
              <a:rPr lang="en-US" sz="1200" b="1" baseline="0" dirty="0" smtClean="0">
                <a:latin typeface="+mn-lt"/>
              </a:rPr>
              <a:t> </a:t>
            </a:r>
          </a:p>
          <a:p>
            <a:pPr marL="0" indent="0">
              <a:buFont typeface="Arial" panose="020B0604020202020204" pitchFamily="34" charset="0"/>
              <a:buNone/>
            </a:pPr>
            <a:r>
              <a:rPr lang="en-US" sz="1200" b="1" dirty="0" smtClean="0"/>
              <a:t>The </a:t>
            </a:r>
            <a:r>
              <a:rPr lang="en-US" sz="1200" b="1" dirty="0" err="1" smtClean="0"/>
              <a:t>TfEL</a:t>
            </a:r>
            <a:r>
              <a:rPr lang="en-US" sz="1200" b="1" dirty="0" smtClean="0"/>
              <a:t> Framework guide  supports us to create safe conditions for learning.</a:t>
            </a:r>
            <a:endParaRPr lang="en-AU" sz="1200" b="1" dirty="0" smtClean="0"/>
          </a:p>
          <a:p>
            <a:pPr marL="171656" indent="-171656">
              <a:buFont typeface="Arial" panose="020B0604020202020204" pitchFamily="34" charset="0"/>
              <a:buChar char="•"/>
            </a:pPr>
            <a:endParaRPr lang="en-US" sz="1200" dirty="0" smtClean="0">
              <a:latin typeface="+mn-lt"/>
            </a:endParaRPr>
          </a:p>
          <a:p>
            <a:endParaRPr lang="en-AU" sz="1050" dirty="0"/>
          </a:p>
        </p:txBody>
      </p:sp>
      <p:sp>
        <p:nvSpPr>
          <p:cNvPr id="4" name="Slide Number Placeholder 3"/>
          <p:cNvSpPr>
            <a:spLocks noGrp="1"/>
          </p:cNvSpPr>
          <p:nvPr>
            <p:ph type="sldNum" sz="quarter" idx="10"/>
          </p:nvPr>
        </p:nvSpPr>
        <p:spPr/>
        <p:txBody>
          <a:bodyPr/>
          <a:lstStyle/>
          <a:p>
            <a:fld id="{F87DB683-A49F-714D-AF7C-6D966E4B4A09}" type="slidenum">
              <a:rPr lang="en-US" smtClean="0"/>
              <a:t>8</a:t>
            </a:fld>
            <a:endParaRPr lang="en-US" dirty="0"/>
          </a:p>
        </p:txBody>
      </p:sp>
    </p:spTree>
    <p:extLst>
      <p:ext uri="{BB962C8B-B14F-4D97-AF65-F5344CB8AC3E}">
        <p14:creationId xmlns:p14="http://schemas.microsoft.com/office/powerpoint/2010/main" val="1926034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0" fontAlgn="base" latinLnBrk="0" hangingPunct="0">
              <a:lnSpc>
                <a:spcPct val="100000"/>
              </a:lnSpc>
              <a:spcBef>
                <a:spcPct val="30000"/>
              </a:spcBef>
              <a:spcAft>
                <a:spcPct val="0"/>
              </a:spcAft>
              <a:buClrTx/>
              <a:buSzTx/>
              <a:buFontTx/>
              <a:buNone/>
              <a:tabLst/>
              <a:defRPr/>
            </a:pPr>
            <a:r>
              <a:rPr lang="en-AU" sz="1200" b="1" kern="1200" baseline="0" dirty="0" smtClean="0">
                <a:solidFill>
                  <a:schemeClr val="tx1"/>
                </a:solidFill>
                <a:latin typeface="Calibri" pitchFamily="34" charset="0"/>
                <a:ea typeface="ＭＳ Ｐゴシック" pitchFamily="34" charset="-128"/>
                <a:cs typeface="+mn-cs"/>
              </a:rPr>
              <a:t>DISCUSSION</a:t>
            </a:r>
            <a:endParaRPr lang="en-US" sz="1200" kern="1200" dirty="0" smtClean="0">
              <a:solidFill>
                <a:schemeClr val="tx1"/>
              </a:solidFill>
              <a:latin typeface="Calibri" pitchFamily="34" charset="0"/>
              <a:ea typeface="ＭＳ Ｐゴシック" pitchFamily="34" charset="-128"/>
              <a:cs typeface="+mn-cs"/>
            </a:endParaRPr>
          </a:p>
          <a:p>
            <a:pPr marL="0" marR="0" indent="0" algn="l" defTabSz="457145" rtl="0" eaLnBrk="0" fontAlgn="base" latinLnBrk="0" hangingPunct="0">
              <a:lnSpc>
                <a:spcPct val="100000"/>
              </a:lnSpc>
              <a:spcBef>
                <a:spcPct val="30000"/>
              </a:spcBef>
              <a:spcAft>
                <a:spcPct val="0"/>
              </a:spcAft>
              <a:buClrTx/>
              <a:buSzTx/>
              <a:buFontTx/>
              <a:buNone/>
              <a:tabLst/>
              <a:defRPr/>
            </a:pPr>
            <a:r>
              <a:rPr lang="en-AU" sz="1200" baseline="0" dirty="0" smtClean="0">
                <a:latin typeface="+mn-lt"/>
              </a:rPr>
              <a:t>Ask </a:t>
            </a:r>
            <a:r>
              <a:rPr lang="en-AU" sz="1200" dirty="0" smtClean="0">
                <a:latin typeface="+mn-lt"/>
              </a:rPr>
              <a:t>participants to reflect on the questions from Domain 2. </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smtClean="0">
                <a:latin typeface="+mn-lt"/>
              </a:rPr>
              <a:t>Were these true for </a:t>
            </a:r>
            <a:r>
              <a:rPr lang="en-AU" sz="1200" b="1" dirty="0" smtClean="0">
                <a:latin typeface="+mn-lt"/>
              </a:rPr>
              <a:t>all</a:t>
            </a:r>
            <a:r>
              <a:rPr lang="en-AU" sz="1200" dirty="0" smtClean="0">
                <a:latin typeface="+mn-lt"/>
              </a:rPr>
              <a:t> students in the</a:t>
            </a:r>
            <a:r>
              <a:rPr lang="en-AU" sz="1200" baseline="0" dirty="0" smtClean="0">
                <a:latin typeface="+mn-lt"/>
              </a:rPr>
              <a:t> </a:t>
            </a:r>
            <a:r>
              <a:rPr lang="en-AU" sz="1200" dirty="0" smtClean="0">
                <a:latin typeface="+mn-lt"/>
              </a:rPr>
              <a:t>class? </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smtClean="0">
                <a:latin typeface="+mn-lt"/>
              </a:rPr>
              <a:t>What strategies were used to create safe conditions for learning, without compromising the challenge of the task?</a:t>
            </a:r>
          </a:p>
          <a:p>
            <a:pPr marL="171450" marR="0" indent="-171450" algn="l" defTabSz="457145"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smtClean="0">
                <a:latin typeface="+mn-lt"/>
              </a:rPr>
              <a:t>How was the task able to both stretch and support the diversity of learners, including challenging and/or scaffolding Aboriginal or EALD learners?</a:t>
            </a:r>
          </a:p>
          <a:p>
            <a:endParaRPr lang="en-AU" sz="1200" dirty="0">
              <a:latin typeface="+mn-lt"/>
            </a:endParaRPr>
          </a:p>
          <a:p>
            <a:pPr defTabSz="457694">
              <a:defRPr/>
            </a:pPr>
            <a:r>
              <a:rPr lang="en-AU" sz="1200" b="1" dirty="0">
                <a:latin typeface="+mn-lt"/>
              </a:rPr>
              <a:t>KEY MESSAGE</a:t>
            </a:r>
          </a:p>
          <a:p>
            <a:pPr defTabSz="457694">
              <a:defRPr/>
            </a:pPr>
            <a:r>
              <a:rPr lang="en-US" sz="1200" b="1" dirty="0">
                <a:latin typeface="+mn-lt"/>
              </a:rPr>
              <a:t>The </a:t>
            </a:r>
            <a:r>
              <a:rPr lang="en-US" sz="1200" b="1" dirty="0" smtClean="0">
                <a:latin typeface="+mn-lt"/>
              </a:rPr>
              <a:t>Teaching </a:t>
            </a:r>
            <a:r>
              <a:rPr lang="en-US" sz="1200" b="1" dirty="0">
                <a:latin typeface="+mn-lt"/>
              </a:rPr>
              <a:t>for Effective Learning (TfEL) Framework guide </a:t>
            </a:r>
            <a:r>
              <a:rPr lang="en-US" sz="1200" b="1" dirty="0" smtClean="0">
                <a:latin typeface="+mn-lt"/>
              </a:rPr>
              <a:t>offers support and guidance in how to create </a:t>
            </a:r>
            <a:r>
              <a:rPr lang="en-US" sz="1200" b="1" dirty="0">
                <a:latin typeface="+mn-lt"/>
              </a:rPr>
              <a:t>safe conditions for </a:t>
            </a:r>
            <a:r>
              <a:rPr lang="en-US" sz="1200" b="1" dirty="0" smtClean="0">
                <a:latin typeface="+mn-lt"/>
              </a:rPr>
              <a:t>rigorous learning</a:t>
            </a:r>
            <a:r>
              <a:rPr lang="en-US" sz="1200" b="1" dirty="0">
                <a:latin typeface="+mn-lt"/>
              </a:rPr>
              <a:t>.</a:t>
            </a:r>
            <a:endParaRPr lang="en-AU" sz="1200" b="1" dirty="0">
              <a:latin typeface="+mn-lt"/>
            </a:endParaRPr>
          </a:p>
          <a:p>
            <a:endParaRPr lang="en-AU" sz="1050" dirty="0"/>
          </a:p>
        </p:txBody>
      </p:sp>
      <p:sp>
        <p:nvSpPr>
          <p:cNvPr id="4" name="Slide Number Placeholder 3"/>
          <p:cNvSpPr>
            <a:spLocks noGrp="1"/>
          </p:cNvSpPr>
          <p:nvPr>
            <p:ph type="sldNum" sz="quarter" idx="10"/>
          </p:nvPr>
        </p:nvSpPr>
        <p:spPr/>
        <p:txBody>
          <a:bodyPr/>
          <a:lstStyle/>
          <a:p>
            <a:fld id="{F87DB683-A49F-714D-AF7C-6D966E4B4A09}" type="slidenum">
              <a:rPr lang="en-US" smtClean="0"/>
              <a:t>9</a:t>
            </a:fld>
            <a:endParaRPr lang="en-US" dirty="0"/>
          </a:p>
        </p:txBody>
      </p:sp>
    </p:spTree>
    <p:extLst>
      <p:ext uri="{BB962C8B-B14F-4D97-AF65-F5344CB8AC3E}">
        <p14:creationId xmlns:p14="http://schemas.microsoft.com/office/powerpoint/2010/main" val="192603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ubtitle 2"/>
          <p:cNvSpPr>
            <a:spLocks noGrp="1"/>
          </p:cNvSpPr>
          <p:nvPr>
            <p:ph type="subTitle" idx="1"/>
          </p:nvPr>
        </p:nvSpPr>
        <p:spPr>
          <a:xfrm>
            <a:off x="4644008" y="2636912"/>
            <a:ext cx="3888432" cy="1800200"/>
          </a:xfrm>
          <a:prstGeom prst="rect">
            <a:avLst/>
          </a:prstGeom>
        </p:spPr>
        <p:txBody>
          <a:bodyPr/>
          <a:lstStyle>
            <a:lvl1pPr marL="0" indent="0" algn="r">
              <a:buNone/>
              <a:defRPr sz="2800" b="0" i="0">
                <a:solidFill>
                  <a:schemeClr val="bg1"/>
                </a:solidFill>
                <a:latin typeface="Helvetica 55 Roman"/>
                <a:cs typeface="Helvetica 55 Roman"/>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endParaRPr lang="en-AU" dirty="0"/>
          </a:p>
        </p:txBody>
      </p:sp>
      <p:sp>
        <p:nvSpPr>
          <p:cNvPr id="3" name="Subtitle 2"/>
          <p:cNvSpPr txBox="1">
            <a:spLocks/>
          </p:cNvSpPr>
          <p:nvPr userDrawn="1"/>
        </p:nvSpPr>
        <p:spPr>
          <a:xfrm>
            <a:off x="4572000" y="2132856"/>
            <a:ext cx="3968824" cy="432048"/>
          </a:xfrm>
          <a:prstGeom prst="rect">
            <a:avLst/>
          </a:prstGeom>
        </p:spPr>
        <p:txBody>
          <a:bodyPr/>
          <a:lstStyle>
            <a:lvl1pPr marL="0" indent="0" algn="r" defTabSz="457145" rtl="0" eaLnBrk="0" fontAlgn="base" hangingPunct="0">
              <a:spcBef>
                <a:spcPct val="20000"/>
              </a:spcBef>
              <a:spcAft>
                <a:spcPct val="0"/>
              </a:spcAft>
              <a:buFont typeface="Arial" charset="0"/>
              <a:buNone/>
              <a:defRPr sz="2800" b="0" i="0">
                <a:solidFill>
                  <a:schemeClr val="bg1"/>
                </a:solidFill>
                <a:latin typeface="Helvetica 55 Roman"/>
                <a:ea typeface="+mn-ea"/>
                <a:cs typeface="Helvetica 55 Roman"/>
              </a:defRPr>
            </a:lvl1pPr>
            <a:lvl2pPr marL="457145" indent="0" algn="ctr" defTabSz="457145" rtl="0" eaLnBrk="0" fontAlgn="base" hangingPunct="0">
              <a:spcBef>
                <a:spcPct val="20000"/>
              </a:spcBef>
              <a:spcAft>
                <a:spcPct val="0"/>
              </a:spcAft>
              <a:buFont typeface="Arial" charset="0"/>
              <a:buNone/>
              <a:defRPr sz="1800" b="0" i="0">
                <a:solidFill>
                  <a:schemeClr val="tx1"/>
                </a:solidFill>
                <a:latin typeface="Helvetica 45 Light"/>
                <a:ea typeface="+mn-ea"/>
                <a:cs typeface="Helvetica 45 Light"/>
              </a:defRPr>
            </a:lvl2pPr>
            <a:lvl3pPr marL="914290" indent="0" algn="ctr" defTabSz="457145" rtl="0" eaLnBrk="0" fontAlgn="base" hangingPunct="0">
              <a:spcBef>
                <a:spcPct val="20000"/>
              </a:spcBef>
              <a:spcAft>
                <a:spcPct val="0"/>
              </a:spcAft>
              <a:buFont typeface="Arial" charset="0"/>
              <a:buNone/>
              <a:defRPr sz="1600" b="0" i="0">
                <a:solidFill>
                  <a:schemeClr val="tx1"/>
                </a:solidFill>
                <a:latin typeface="Helvetica 45 Light"/>
                <a:ea typeface="+mn-ea"/>
                <a:cs typeface="Helvetica 45 Light"/>
              </a:defRPr>
            </a:lvl3pPr>
            <a:lvl4pPr marL="1371435" indent="0" algn="ctr" defTabSz="457145" rtl="0" eaLnBrk="0" fontAlgn="base" hangingPunct="0">
              <a:spcBef>
                <a:spcPct val="20000"/>
              </a:spcBef>
              <a:spcAft>
                <a:spcPct val="0"/>
              </a:spcAft>
              <a:buFont typeface="Arial" charset="0"/>
              <a:buNone/>
              <a:defRPr sz="1400" b="0" i="0">
                <a:solidFill>
                  <a:schemeClr val="tx1"/>
                </a:solidFill>
                <a:latin typeface="Helvetica 45 Light"/>
                <a:ea typeface="+mn-ea"/>
                <a:cs typeface="Helvetica 45 Light"/>
              </a:defRPr>
            </a:lvl4pPr>
            <a:lvl5pPr marL="1828581" indent="0" algn="ctr" defTabSz="457145" rtl="0" eaLnBrk="0" fontAlgn="base" hangingPunct="0">
              <a:spcBef>
                <a:spcPct val="20000"/>
              </a:spcBef>
              <a:spcAft>
                <a:spcPct val="0"/>
              </a:spcAft>
              <a:buFont typeface="Arial" charset="0"/>
              <a:buNone/>
              <a:defRPr sz="1200" b="0" i="0">
                <a:solidFill>
                  <a:schemeClr val="tx1"/>
                </a:solidFill>
                <a:latin typeface="Helvetica 45 Light"/>
                <a:ea typeface="+mn-ea"/>
                <a:cs typeface="Helvetica 45 Light"/>
              </a:defRPr>
            </a:lvl5pPr>
            <a:lvl6pPr marL="2285726" indent="0" algn="ctr" defTabSz="457145" rtl="0" eaLnBrk="0" fontAlgn="base" hangingPunct="0">
              <a:spcBef>
                <a:spcPct val="20000"/>
              </a:spcBef>
              <a:spcAft>
                <a:spcPct val="0"/>
              </a:spcAft>
              <a:buFont typeface="Arial" charset="0"/>
              <a:buNone/>
              <a:defRPr sz="2000">
                <a:solidFill>
                  <a:schemeClr val="tx1"/>
                </a:solidFill>
                <a:latin typeface="+mn-lt"/>
                <a:ea typeface="+mn-ea"/>
              </a:defRPr>
            </a:lvl6pPr>
            <a:lvl7pPr marL="2742871" indent="0" algn="ctr" defTabSz="457145" rtl="0" eaLnBrk="0" fontAlgn="base" hangingPunct="0">
              <a:spcBef>
                <a:spcPct val="20000"/>
              </a:spcBef>
              <a:spcAft>
                <a:spcPct val="0"/>
              </a:spcAft>
              <a:buFont typeface="Arial" charset="0"/>
              <a:buNone/>
              <a:defRPr sz="2000">
                <a:solidFill>
                  <a:schemeClr val="tx1"/>
                </a:solidFill>
                <a:latin typeface="+mn-lt"/>
                <a:ea typeface="+mn-ea"/>
              </a:defRPr>
            </a:lvl7pPr>
            <a:lvl8pPr marL="3200016" indent="0" algn="ctr" defTabSz="457145" rtl="0" eaLnBrk="0" fontAlgn="base" hangingPunct="0">
              <a:spcBef>
                <a:spcPct val="20000"/>
              </a:spcBef>
              <a:spcAft>
                <a:spcPct val="0"/>
              </a:spcAft>
              <a:buFont typeface="Arial" charset="0"/>
              <a:buNone/>
              <a:defRPr sz="2000">
                <a:solidFill>
                  <a:schemeClr val="tx1"/>
                </a:solidFill>
                <a:latin typeface="+mn-lt"/>
                <a:ea typeface="+mn-ea"/>
              </a:defRPr>
            </a:lvl8pPr>
            <a:lvl9pPr marL="3657161" indent="0" algn="ctr" defTabSz="457145" rtl="0" eaLnBrk="0" fontAlgn="base" hangingPunct="0">
              <a:spcBef>
                <a:spcPct val="20000"/>
              </a:spcBef>
              <a:spcAft>
                <a:spcPct val="0"/>
              </a:spcAft>
              <a:buFont typeface="Arial" charset="0"/>
              <a:buNone/>
              <a:defRPr sz="2000">
                <a:solidFill>
                  <a:schemeClr val="tx1"/>
                </a:solidFill>
                <a:latin typeface="+mn-lt"/>
                <a:ea typeface="+mn-ea"/>
              </a:defRPr>
            </a:lvl9pPr>
          </a:lstStyle>
          <a:p>
            <a:r>
              <a:rPr lang="en-US" sz="2000" dirty="0" smtClean="0">
                <a:solidFill>
                  <a:srgbClr val="F2B84C"/>
                </a:solidFill>
              </a:rPr>
              <a:t>Click to edit Master subtitle style</a:t>
            </a:r>
            <a:endParaRPr lang="en-AU" sz="2000" dirty="0">
              <a:solidFill>
                <a:srgbClr val="F2B84C"/>
              </a:solidFill>
            </a:endParaRPr>
          </a:p>
        </p:txBody>
      </p:sp>
    </p:spTree>
    <p:extLst>
      <p:ext uri="{BB962C8B-B14F-4D97-AF65-F5344CB8AC3E}">
        <p14:creationId xmlns:p14="http://schemas.microsoft.com/office/powerpoint/2010/main" val="177909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84387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Subtitle 2"/>
          <p:cNvSpPr>
            <a:spLocks noGrp="1"/>
          </p:cNvSpPr>
          <p:nvPr>
            <p:ph type="subTitle" idx="1"/>
          </p:nvPr>
        </p:nvSpPr>
        <p:spPr>
          <a:xfrm>
            <a:off x="683568" y="1196752"/>
            <a:ext cx="7704856" cy="648072"/>
          </a:xfrm>
          <a:prstGeom prst="rect">
            <a:avLst/>
          </a:prstGeom>
        </p:spPr>
        <p:txBody>
          <a:bodyPr/>
          <a:lstStyle>
            <a:lvl1pPr marL="0" indent="0" algn="l">
              <a:buNone/>
              <a:defRPr sz="2600" b="0" i="0">
                <a:solidFill>
                  <a:srgbClr val="4A2682"/>
                </a:solidFill>
                <a:latin typeface="Helvetica 65 Medium"/>
                <a:cs typeface="Helvetica 65 Medium"/>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endParaRPr lang="en-AU" dirty="0"/>
          </a:p>
        </p:txBody>
      </p:sp>
      <p:sp>
        <p:nvSpPr>
          <p:cNvPr id="4"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72952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F32E4-A6B1-436E-BEEF-31C865CF73CB}" type="datetimeFigureOut">
              <a:rPr lang="en-AU" smtClean="0"/>
              <a:t>22/09/2016</a:t>
            </a:fld>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E6B2AD-1CFF-4BF3-85FA-41979C7F3EDE}" type="slidenum">
              <a:rPr lang="en-AU" smtClean="0"/>
              <a:t>‹#›</a:t>
            </a:fld>
            <a:endParaRPr lang="en-AU"/>
          </a:p>
        </p:txBody>
      </p:sp>
    </p:spTree>
    <p:extLst>
      <p:ext uri="{BB962C8B-B14F-4D97-AF65-F5344CB8AC3E}">
        <p14:creationId xmlns:p14="http://schemas.microsoft.com/office/powerpoint/2010/main" val="1213338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824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683568" y="620688"/>
            <a:ext cx="7776864" cy="1143000"/>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693912" y="1556792"/>
            <a:ext cx="7766520" cy="648072"/>
          </a:xfrm>
        </p:spPr>
        <p:txBody>
          <a:bodyPr/>
          <a:lstStyle>
            <a:lvl1pPr marL="0" marR="0" indent="0" algn="l" defTabSz="457145" rtl="0" eaLnBrk="0" fontAlgn="base" latinLnBrk="0" hangingPunct="0">
              <a:lnSpc>
                <a:spcPct val="100000"/>
              </a:lnSpc>
              <a:spcBef>
                <a:spcPct val="20000"/>
              </a:spcBef>
              <a:spcAft>
                <a:spcPct val="0"/>
              </a:spcAft>
              <a:buClrTx/>
              <a:buSzTx/>
              <a:buFont typeface="Arial" charset="0"/>
              <a:buNone/>
              <a:tabLst/>
              <a:defRPr b="0" i="0">
                <a:latin typeface="Helvetica 45 Light"/>
                <a:cs typeface="Helvetica 45 Light"/>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p>
        </p:txBody>
      </p:sp>
      <p:sp>
        <p:nvSpPr>
          <p:cNvPr id="6"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262905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63483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136839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
        <p:nvSpPr>
          <p:cNvPr id="5" name="Title Placeholder 1"/>
          <p:cNvSpPr>
            <a:spLocks noGrp="1"/>
          </p:cNvSpPr>
          <p:nvPr>
            <p:ph type="title"/>
          </p:nvPr>
        </p:nvSpPr>
        <p:spPr bwMode="auto">
          <a:xfrm>
            <a:off x="683568" y="620688"/>
            <a:ext cx="77768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AU" altLang="en-US" dirty="0" smtClean="0"/>
              <a:t>Click to edit Master title style</a:t>
            </a:r>
            <a:endParaRPr lang="en-US" altLang="en-US" dirty="0" smtClean="0"/>
          </a:p>
        </p:txBody>
      </p:sp>
    </p:spTree>
    <p:extLst>
      <p:ext uri="{BB962C8B-B14F-4D97-AF65-F5344CB8AC3E}">
        <p14:creationId xmlns:p14="http://schemas.microsoft.com/office/powerpoint/2010/main" val="1015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683568" y="620688"/>
            <a:ext cx="7776864" cy="1143000"/>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693912" y="1556792"/>
            <a:ext cx="5030216" cy="1224136"/>
          </a:xfrm>
        </p:spPr>
        <p:txBody>
          <a:bodyPr/>
          <a:lstStyle>
            <a:lvl1pPr marL="0" marR="0" indent="0" algn="l" defTabSz="457145" rtl="0" eaLnBrk="0" fontAlgn="base" latinLnBrk="0" hangingPunct="0">
              <a:lnSpc>
                <a:spcPct val="100000"/>
              </a:lnSpc>
              <a:spcBef>
                <a:spcPct val="20000"/>
              </a:spcBef>
              <a:spcAft>
                <a:spcPct val="0"/>
              </a:spcAft>
              <a:buClrTx/>
              <a:buSzTx/>
              <a:buFont typeface="Arial" charset="0"/>
              <a:buNone/>
              <a:tabLst/>
              <a:defRPr b="0" i="0">
                <a:latin typeface="Helvetica 45 Light"/>
                <a:cs typeface="Helvetica 45 Light"/>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p>
        </p:txBody>
      </p:sp>
      <p:sp>
        <p:nvSpPr>
          <p:cNvPr id="5" name="Subtitle 2"/>
          <p:cNvSpPr txBox="1">
            <a:spLocks/>
          </p:cNvSpPr>
          <p:nvPr userDrawn="1"/>
        </p:nvSpPr>
        <p:spPr>
          <a:xfrm>
            <a:off x="6012160" y="1628800"/>
            <a:ext cx="2448272" cy="792088"/>
          </a:xfrm>
          <a:prstGeom prst="rect">
            <a:avLst/>
          </a:prstGeom>
        </p:spPr>
        <p:txBody>
          <a:bodyPr/>
          <a:lstStyle>
            <a:lvl1pPr marL="0" marR="0" indent="0" algn="l" defTabSz="457145" rtl="0" eaLnBrk="0" fontAlgn="base" latinLnBrk="0" hangingPunct="0">
              <a:lnSpc>
                <a:spcPct val="100000"/>
              </a:lnSpc>
              <a:spcBef>
                <a:spcPct val="20000"/>
              </a:spcBef>
              <a:spcAft>
                <a:spcPct val="0"/>
              </a:spcAft>
              <a:buClrTx/>
              <a:buSzTx/>
              <a:buFont typeface="Arial" charset="0"/>
              <a:buNone/>
              <a:tabLst/>
              <a:defRPr sz="2000" b="0" i="0">
                <a:solidFill>
                  <a:schemeClr val="tx1"/>
                </a:solidFill>
                <a:latin typeface="Helvetica 45 Light"/>
                <a:ea typeface="+mn-ea"/>
                <a:cs typeface="Helvetica 45 Light"/>
              </a:defRPr>
            </a:lvl1pPr>
            <a:lvl2pPr marL="457145" indent="0" algn="ctr" defTabSz="457145" rtl="0" eaLnBrk="0" fontAlgn="base" hangingPunct="0">
              <a:spcBef>
                <a:spcPct val="20000"/>
              </a:spcBef>
              <a:spcAft>
                <a:spcPct val="0"/>
              </a:spcAft>
              <a:buFont typeface="Arial" charset="0"/>
              <a:buNone/>
              <a:defRPr sz="1800" b="0" i="0">
                <a:solidFill>
                  <a:schemeClr val="tx1"/>
                </a:solidFill>
                <a:latin typeface="Helvetica 45 Light"/>
                <a:ea typeface="+mn-ea"/>
                <a:cs typeface="Helvetica 45 Light"/>
              </a:defRPr>
            </a:lvl2pPr>
            <a:lvl3pPr marL="914290" indent="0" algn="ctr" defTabSz="457145" rtl="0" eaLnBrk="0" fontAlgn="base" hangingPunct="0">
              <a:spcBef>
                <a:spcPct val="20000"/>
              </a:spcBef>
              <a:spcAft>
                <a:spcPct val="0"/>
              </a:spcAft>
              <a:buFont typeface="Arial" charset="0"/>
              <a:buNone/>
              <a:defRPr sz="1600" b="0" i="0">
                <a:solidFill>
                  <a:schemeClr val="tx1"/>
                </a:solidFill>
                <a:latin typeface="Helvetica 45 Light"/>
                <a:ea typeface="+mn-ea"/>
                <a:cs typeface="Helvetica 45 Light"/>
              </a:defRPr>
            </a:lvl3pPr>
            <a:lvl4pPr marL="1371435" indent="0" algn="ctr" defTabSz="457145" rtl="0" eaLnBrk="0" fontAlgn="base" hangingPunct="0">
              <a:spcBef>
                <a:spcPct val="20000"/>
              </a:spcBef>
              <a:spcAft>
                <a:spcPct val="0"/>
              </a:spcAft>
              <a:buFont typeface="Arial" charset="0"/>
              <a:buNone/>
              <a:defRPr sz="1400" b="0" i="0">
                <a:solidFill>
                  <a:schemeClr val="tx1"/>
                </a:solidFill>
                <a:latin typeface="Helvetica 45 Light"/>
                <a:ea typeface="+mn-ea"/>
                <a:cs typeface="Helvetica 45 Light"/>
              </a:defRPr>
            </a:lvl4pPr>
            <a:lvl5pPr marL="1828581" indent="0" algn="ctr" defTabSz="457145" rtl="0" eaLnBrk="0" fontAlgn="base" hangingPunct="0">
              <a:spcBef>
                <a:spcPct val="20000"/>
              </a:spcBef>
              <a:spcAft>
                <a:spcPct val="0"/>
              </a:spcAft>
              <a:buFont typeface="Arial" charset="0"/>
              <a:buNone/>
              <a:defRPr sz="1200" b="0" i="0">
                <a:solidFill>
                  <a:schemeClr val="tx1"/>
                </a:solidFill>
                <a:latin typeface="Helvetica 45 Light"/>
                <a:ea typeface="+mn-ea"/>
                <a:cs typeface="Helvetica 45 Light"/>
              </a:defRPr>
            </a:lvl5pPr>
            <a:lvl6pPr marL="2285726" indent="0" algn="ctr" defTabSz="457145" rtl="0" eaLnBrk="0" fontAlgn="base" hangingPunct="0">
              <a:spcBef>
                <a:spcPct val="20000"/>
              </a:spcBef>
              <a:spcAft>
                <a:spcPct val="0"/>
              </a:spcAft>
              <a:buFont typeface="Arial" charset="0"/>
              <a:buNone/>
              <a:defRPr sz="2000">
                <a:solidFill>
                  <a:schemeClr val="tx1"/>
                </a:solidFill>
                <a:latin typeface="+mn-lt"/>
                <a:ea typeface="+mn-ea"/>
              </a:defRPr>
            </a:lvl6pPr>
            <a:lvl7pPr marL="2742871" indent="0" algn="ctr" defTabSz="457145" rtl="0" eaLnBrk="0" fontAlgn="base" hangingPunct="0">
              <a:spcBef>
                <a:spcPct val="20000"/>
              </a:spcBef>
              <a:spcAft>
                <a:spcPct val="0"/>
              </a:spcAft>
              <a:buFont typeface="Arial" charset="0"/>
              <a:buNone/>
              <a:defRPr sz="2000">
                <a:solidFill>
                  <a:schemeClr val="tx1"/>
                </a:solidFill>
                <a:latin typeface="+mn-lt"/>
                <a:ea typeface="+mn-ea"/>
              </a:defRPr>
            </a:lvl7pPr>
            <a:lvl8pPr marL="3200016" indent="0" algn="ctr" defTabSz="457145" rtl="0" eaLnBrk="0" fontAlgn="base" hangingPunct="0">
              <a:spcBef>
                <a:spcPct val="20000"/>
              </a:spcBef>
              <a:spcAft>
                <a:spcPct val="0"/>
              </a:spcAft>
              <a:buFont typeface="Arial" charset="0"/>
              <a:buNone/>
              <a:defRPr sz="2000">
                <a:solidFill>
                  <a:schemeClr val="tx1"/>
                </a:solidFill>
                <a:latin typeface="+mn-lt"/>
                <a:ea typeface="+mn-ea"/>
              </a:defRPr>
            </a:lvl8pPr>
            <a:lvl9pPr marL="3657161" indent="0" algn="ctr" defTabSz="457145" rtl="0" eaLnBrk="0" fontAlgn="base" hangingPunct="0">
              <a:spcBef>
                <a:spcPct val="20000"/>
              </a:spcBef>
              <a:spcAft>
                <a:spcPct val="0"/>
              </a:spcAft>
              <a:buFont typeface="Arial" charset="0"/>
              <a:buNone/>
              <a:defRPr sz="2000">
                <a:solidFill>
                  <a:schemeClr val="tx1"/>
                </a:solidFill>
                <a:latin typeface="+mn-lt"/>
                <a:ea typeface="+mn-ea"/>
              </a:defRPr>
            </a:lvl9pPr>
          </a:lstStyle>
          <a:p>
            <a:r>
              <a:rPr lang="en-US" sz="1600" dirty="0" smtClean="0">
                <a:solidFill>
                  <a:srgbClr val="4A2682"/>
                </a:solidFill>
              </a:rPr>
              <a:t>Click to edit Master subtitle style</a:t>
            </a:r>
          </a:p>
        </p:txBody>
      </p:sp>
      <p:sp>
        <p:nvSpPr>
          <p:cNvPr id="7"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147912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254968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78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90239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ubtitle 2"/>
          <p:cNvSpPr>
            <a:spLocks noGrp="1"/>
          </p:cNvSpPr>
          <p:nvPr>
            <p:ph type="subTitle" idx="1"/>
          </p:nvPr>
        </p:nvSpPr>
        <p:spPr>
          <a:xfrm>
            <a:off x="4644008" y="2636912"/>
            <a:ext cx="3888432" cy="1800200"/>
          </a:xfrm>
          <a:prstGeom prst="rect">
            <a:avLst/>
          </a:prstGeom>
        </p:spPr>
        <p:txBody>
          <a:bodyPr/>
          <a:lstStyle>
            <a:lvl1pPr marL="0" indent="0" algn="r">
              <a:buNone/>
              <a:defRPr sz="2800" b="0" i="0">
                <a:solidFill>
                  <a:schemeClr val="bg1"/>
                </a:solidFill>
                <a:latin typeface="Helvetica 55 Roman"/>
                <a:cs typeface="Helvetica 55 Roman"/>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endParaRPr lang="en-AU" dirty="0"/>
          </a:p>
        </p:txBody>
      </p:sp>
      <p:sp>
        <p:nvSpPr>
          <p:cNvPr id="3" name="Subtitle 2"/>
          <p:cNvSpPr txBox="1">
            <a:spLocks/>
          </p:cNvSpPr>
          <p:nvPr userDrawn="1"/>
        </p:nvSpPr>
        <p:spPr>
          <a:xfrm>
            <a:off x="4572000" y="2132856"/>
            <a:ext cx="3968824" cy="432048"/>
          </a:xfrm>
          <a:prstGeom prst="rect">
            <a:avLst/>
          </a:prstGeom>
        </p:spPr>
        <p:txBody>
          <a:bodyPr/>
          <a:lstStyle>
            <a:lvl1pPr marL="0" indent="0" algn="r" defTabSz="457145" rtl="0" eaLnBrk="0" fontAlgn="base" hangingPunct="0">
              <a:spcBef>
                <a:spcPct val="20000"/>
              </a:spcBef>
              <a:spcAft>
                <a:spcPct val="0"/>
              </a:spcAft>
              <a:buFont typeface="Arial" charset="0"/>
              <a:buNone/>
              <a:defRPr sz="2800" b="0" i="0">
                <a:solidFill>
                  <a:schemeClr val="bg1"/>
                </a:solidFill>
                <a:latin typeface="Helvetica 55 Roman"/>
                <a:ea typeface="+mn-ea"/>
                <a:cs typeface="Helvetica 55 Roman"/>
              </a:defRPr>
            </a:lvl1pPr>
            <a:lvl2pPr marL="457145" indent="0" algn="ctr" defTabSz="457145" rtl="0" eaLnBrk="0" fontAlgn="base" hangingPunct="0">
              <a:spcBef>
                <a:spcPct val="20000"/>
              </a:spcBef>
              <a:spcAft>
                <a:spcPct val="0"/>
              </a:spcAft>
              <a:buFont typeface="Arial" charset="0"/>
              <a:buNone/>
              <a:defRPr sz="1800" b="0" i="0">
                <a:solidFill>
                  <a:schemeClr val="tx1"/>
                </a:solidFill>
                <a:latin typeface="Helvetica 45 Light"/>
                <a:ea typeface="+mn-ea"/>
                <a:cs typeface="Helvetica 45 Light"/>
              </a:defRPr>
            </a:lvl2pPr>
            <a:lvl3pPr marL="914290" indent="0" algn="ctr" defTabSz="457145" rtl="0" eaLnBrk="0" fontAlgn="base" hangingPunct="0">
              <a:spcBef>
                <a:spcPct val="20000"/>
              </a:spcBef>
              <a:spcAft>
                <a:spcPct val="0"/>
              </a:spcAft>
              <a:buFont typeface="Arial" charset="0"/>
              <a:buNone/>
              <a:defRPr sz="1600" b="0" i="0">
                <a:solidFill>
                  <a:schemeClr val="tx1"/>
                </a:solidFill>
                <a:latin typeface="Helvetica 45 Light"/>
                <a:ea typeface="+mn-ea"/>
                <a:cs typeface="Helvetica 45 Light"/>
              </a:defRPr>
            </a:lvl3pPr>
            <a:lvl4pPr marL="1371435" indent="0" algn="ctr" defTabSz="457145" rtl="0" eaLnBrk="0" fontAlgn="base" hangingPunct="0">
              <a:spcBef>
                <a:spcPct val="20000"/>
              </a:spcBef>
              <a:spcAft>
                <a:spcPct val="0"/>
              </a:spcAft>
              <a:buFont typeface="Arial" charset="0"/>
              <a:buNone/>
              <a:defRPr sz="1400" b="0" i="0">
                <a:solidFill>
                  <a:schemeClr val="tx1"/>
                </a:solidFill>
                <a:latin typeface="Helvetica 45 Light"/>
                <a:ea typeface="+mn-ea"/>
                <a:cs typeface="Helvetica 45 Light"/>
              </a:defRPr>
            </a:lvl4pPr>
            <a:lvl5pPr marL="1828581" indent="0" algn="ctr" defTabSz="457145" rtl="0" eaLnBrk="0" fontAlgn="base" hangingPunct="0">
              <a:spcBef>
                <a:spcPct val="20000"/>
              </a:spcBef>
              <a:spcAft>
                <a:spcPct val="0"/>
              </a:spcAft>
              <a:buFont typeface="Arial" charset="0"/>
              <a:buNone/>
              <a:defRPr sz="1200" b="0" i="0">
                <a:solidFill>
                  <a:schemeClr val="tx1"/>
                </a:solidFill>
                <a:latin typeface="Helvetica 45 Light"/>
                <a:ea typeface="+mn-ea"/>
                <a:cs typeface="Helvetica 45 Light"/>
              </a:defRPr>
            </a:lvl5pPr>
            <a:lvl6pPr marL="2285726" indent="0" algn="ctr" defTabSz="457145" rtl="0" eaLnBrk="0" fontAlgn="base" hangingPunct="0">
              <a:spcBef>
                <a:spcPct val="20000"/>
              </a:spcBef>
              <a:spcAft>
                <a:spcPct val="0"/>
              </a:spcAft>
              <a:buFont typeface="Arial" charset="0"/>
              <a:buNone/>
              <a:defRPr sz="2000">
                <a:solidFill>
                  <a:schemeClr val="tx1"/>
                </a:solidFill>
                <a:latin typeface="+mn-lt"/>
                <a:ea typeface="+mn-ea"/>
              </a:defRPr>
            </a:lvl6pPr>
            <a:lvl7pPr marL="2742871" indent="0" algn="ctr" defTabSz="457145" rtl="0" eaLnBrk="0" fontAlgn="base" hangingPunct="0">
              <a:spcBef>
                <a:spcPct val="20000"/>
              </a:spcBef>
              <a:spcAft>
                <a:spcPct val="0"/>
              </a:spcAft>
              <a:buFont typeface="Arial" charset="0"/>
              <a:buNone/>
              <a:defRPr sz="2000">
                <a:solidFill>
                  <a:schemeClr val="tx1"/>
                </a:solidFill>
                <a:latin typeface="+mn-lt"/>
                <a:ea typeface="+mn-ea"/>
              </a:defRPr>
            </a:lvl7pPr>
            <a:lvl8pPr marL="3200016" indent="0" algn="ctr" defTabSz="457145" rtl="0" eaLnBrk="0" fontAlgn="base" hangingPunct="0">
              <a:spcBef>
                <a:spcPct val="20000"/>
              </a:spcBef>
              <a:spcAft>
                <a:spcPct val="0"/>
              </a:spcAft>
              <a:buFont typeface="Arial" charset="0"/>
              <a:buNone/>
              <a:defRPr sz="2000">
                <a:solidFill>
                  <a:schemeClr val="tx1"/>
                </a:solidFill>
                <a:latin typeface="+mn-lt"/>
                <a:ea typeface="+mn-ea"/>
              </a:defRPr>
            </a:lvl8pPr>
            <a:lvl9pPr marL="3657161" indent="0" algn="ctr" defTabSz="457145" rtl="0" eaLnBrk="0" fontAlgn="base" hangingPunct="0">
              <a:spcBef>
                <a:spcPct val="20000"/>
              </a:spcBef>
              <a:spcAft>
                <a:spcPct val="0"/>
              </a:spcAft>
              <a:buFont typeface="Arial" charset="0"/>
              <a:buNone/>
              <a:defRPr sz="2000">
                <a:solidFill>
                  <a:schemeClr val="tx1"/>
                </a:solidFill>
                <a:latin typeface="+mn-lt"/>
                <a:ea typeface="+mn-ea"/>
              </a:defRPr>
            </a:lvl9pPr>
          </a:lstStyle>
          <a:p>
            <a:r>
              <a:rPr lang="en-US" sz="2000" dirty="0" smtClean="0">
                <a:solidFill>
                  <a:srgbClr val="F2B84C"/>
                </a:solidFill>
              </a:rPr>
              <a:t>Click to edit Master subtitle style</a:t>
            </a:r>
            <a:endParaRPr lang="en-AU" sz="2000" dirty="0">
              <a:solidFill>
                <a:srgbClr val="F2B84C"/>
              </a:solidFill>
            </a:endParaRPr>
          </a:p>
        </p:txBody>
      </p:sp>
    </p:spTree>
    <p:extLst>
      <p:ext uri="{BB962C8B-B14F-4D97-AF65-F5344CB8AC3E}">
        <p14:creationId xmlns:p14="http://schemas.microsoft.com/office/powerpoint/2010/main" val="351625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85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44008" y="2636912"/>
            <a:ext cx="3888432" cy="1800200"/>
          </a:xfrm>
          <a:prstGeom prst="rect">
            <a:avLst/>
          </a:prstGeom>
        </p:spPr>
        <p:txBody>
          <a:bodyPr/>
          <a:lstStyle>
            <a:lvl1pPr marL="0" indent="0" algn="r">
              <a:buNone/>
              <a:defRPr sz="2800" b="0" i="0">
                <a:solidFill>
                  <a:schemeClr val="bg1"/>
                </a:solidFill>
                <a:latin typeface="Helvetica 55 Roman"/>
                <a:cs typeface="Helvetica 55 Roman"/>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endParaRPr lang="en-AU" dirty="0"/>
          </a:p>
        </p:txBody>
      </p:sp>
      <p:sp>
        <p:nvSpPr>
          <p:cNvPr id="4" name="Subtitle 2"/>
          <p:cNvSpPr txBox="1">
            <a:spLocks/>
          </p:cNvSpPr>
          <p:nvPr userDrawn="1"/>
        </p:nvSpPr>
        <p:spPr>
          <a:xfrm>
            <a:off x="4572000" y="2132856"/>
            <a:ext cx="3968824" cy="432048"/>
          </a:xfrm>
          <a:prstGeom prst="rect">
            <a:avLst/>
          </a:prstGeom>
        </p:spPr>
        <p:txBody>
          <a:bodyPr/>
          <a:lstStyle>
            <a:lvl1pPr marL="0" indent="0" algn="r" defTabSz="457145" rtl="0" eaLnBrk="0" fontAlgn="base" hangingPunct="0">
              <a:spcBef>
                <a:spcPct val="20000"/>
              </a:spcBef>
              <a:spcAft>
                <a:spcPct val="0"/>
              </a:spcAft>
              <a:buFont typeface="Arial" charset="0"/>
              <a:buNone/>
              <a:defRPr sz="2800" b="0" i="0">
                <a:solidFill>
                  <a:schemeClr val="bg1"/>
                </a:solidFill>
                <a:latin typeface="Helvetica 55 Roman"/>
                <a:ea typeface="+mn-ea"/>
                <a:cs typeface="Helvetica 55 Roman"/>
              </a:defRPr>
            </a:lvl1pPr>
            <a:lvl2pPr marL="457145" indent="0" algn="ctr" defTabSz="457145" rtl="0" eaLnBrk="0" fontAlgn="base" hangingPunct="0">
              <a:spcBef>
                <a:spcPct val="20000"/>
              </a:spcBef>
              <a:spcAft>
                <a:spcPct val="0"/>
              </a:spcAft>
              <a:buFont typeface="Arial" charset="0"/>
              <a:buNone/>
              <a:defRPr sz="1800" b="0" i="0">
                <a:solidFill>
                  <a:schemeClr val="tx1"/>
                </a:solidFill>
                <a:latin typeface="Helvetica 45 Light"/>
                <a:ea typeface="+mn-ea"/>
                <a:cs typeface="Helvetica 45 Light"/>
              </a:defRPr>
            </a:lvl2pPr>
            <a:lvl3pPr marL="914290" indent="0" algn="ctr" defTabSz="457145" rtl="0" eaLnBrk="0" fontAlgn="base" hangingPunct="0">
              <a:spcBef>
                <a:spcPct val="20000"/>
              </a:spcBef>
              <a:spcAft>
                <a:spcPct val="0"/>
              </a:spcAft>
              <a:buFont typeface="Arial" charset="0"/>
              <a:buNone/>
              <a:defRPr sz="1600" b="0" i="0">
                <a:solidFill>
                  <a:schemeClr val="tx1"/>
                </a:solidFill>
                <a:latin typeface="Helvetica 45 Light"/>
                <a:ea typeface="+mn-ea"/>
                <a:cs typeface="Helvetica 45 Light"/>
              </a:defRPr>
            </a:lvl3pPr>
            <a:lvl4pPr marL="1371435" indent="0" algn="ctr" defTabSz="457145" rtl="0" eaLnBrk="0" fontAlgn="base" hangingPunct="0">
              <a:spcBef>
                <a:spcPct val="20000"/>
              </a:spcBef>
              <a:spcAft>
                <a:spcPct val="0"/>
              </a:spcAft>
              <a:buFont typeface="Arial" charset="0"/>
              <a:buNone/>
              <a:defRPr sz="1400" b="0" i="0">
                <a:solidFill>
                  <a:schemeClr val="tx1"/>
                </a:solidFill>
                <a:latin typeface="Helvetica 45 Light"/>
                <a:ea typeface="+mn-ea"/>
                <a:cs typeface="Helvetica 45 Light"/>
              </a:defRPr>
            </a:lvl4pPr>
            <a:lvl5pPr marL="1828581" indent="0" algn="ctr" defTabSz="457145" rtl="0" eaLnBrk="0" fontAlgn="base" hangingPunct="0">
              <a:spcBef>
                <a:spcPct val="20000"/>
              </a:spcBef>
              <a:spcAft>
                <a:spcPct val="0"/>
              </a:spcAft>
              <a:buFont typeface="Arial" charset="0"/>
              <a:buNone/>
              <a:defRPr sz="1200" b="0" i="0">
                <a:solidFill>
                  <a:schemeClr val="tx1"/>
                </a:solidFill>
                <a:latin typeface="Helvetica 45 Light"/>
                <a:ea typeface="+mn-ea"/>
                <a:cs typeface="Helvetica 45 Light"/>
              </a:defRPr>
            </a:lvl5pPr>
            <a:lvl6pPr marL="2285726" indent="0" algn="ctr" defTabSz="457145" rtl="0" eaLnBrk="0" fontAlgn="base" hangingPunct="0">
              <a:spcBef>
                <a:spcPct val="20000"/>
              </a:spcBef>
              <a:spcAft>
                <a:spcPct val="0"/>
              </a:spcAft>
              <a:buFont typeface="Arial" charset="0"/>
              <a:buNone/>
              <a:defRPr sz="2000">
                <a:solidFill>
                  <a:schemeClr val="tx1"/>
                </a:solidFill>
                <a:latin typeface="+mn-lt"/>
                <a:ea typeface="+mn-ea"/>
              </a:defRPr>
            </a:lvl6pPr>
            <a:lvl7pPr marL="2742871" indent="0" algn="ctr" defTabSz="457145" rtl="0" eaLnBrk="0" fontAlgn="base" hangingPunct="0">
              <a:spcBef>
                <a:spcPct val="20000"/>
              </a:spcBef>
              <a:spcAft>
                <a:spcPct val="0"/>
              </a:spcAft>
              <a:buFont typeface="Arial" charset="0"/>
              <a:buNone/>
              <a:defRPr sz="2000">
                <a:solidFill>
                  <a:schemeClr val="tx1"/>
                </a:solidFill>
                <a:latin typeface="+mn-lt"/>
                <a:ea typeface="+mn-ea"/>
              </a:defRPr>
            </a:lvl7pPr>
            <a:lvl8pPr marL="3200016" indent="0" algn="ctr" defTabSz="457145" rtl="0" eaLnBrk="0" fontAlgn="base" hangingPunct="0">
              <a:spcBef>
                <a:spcPct val="20000"/>
              </a:spcBef>
              <a:spcAft>
                <a:spcPct val="0"/>
              </a:spcAft>
              <a:buFont typeface="Arial" charset="0"/>
              <a:buNone/>
              <a:defRPr sz="2000">
                <a:solidFill>
                  <a:schemeClr val="tx1"/>
                </a:solidFill>
                <a:latin typeface="+mn-lt"/>
                <a:ea typeface="+mn-ea"/>
              </a:defRPr>
            </a:lvl8pPr>
            <a:lvl9pPr marL="3657161" indent="0" algn="ctr" defTabSz="457145" rtl="0" eaLnBrk="0" fontAlgn="base" hangingPunct="0">
              <a:spcBef>
                <a:spcPct val="20000"/>
              </a:spcBef>
              <a:spcAft>
                <a:spcPct val="0"/>
              </a:spcAft>
              <a:buFont typeface="Arial" charset="0"/>
              <a:buNone/>
              <a:defRPr sz="2000">
                <a:solidFill>
                  <a:schemeClr val="tx1"/>
                </a:solidFill>
                <a:latin typeface="+mn-lt"/>
                <a:ea typeface="+mn-ea"/>
              </a:defRPr>
            </a:lvl9pPr>
          </a:lstStyle>
          <a:p>
            <a:r>
              <a:rPr lang="en-US" sz="2000" dirty="0" smtClean="0">
                <a:solidFill>
                  <a:srgbClr val="F2B84C"/>
                </a:solidFill>
              </a:rPr>
              <a:t>Click to edit Master subtitle style</a:t>
            </a:r>
            <a:endParaRPr lang="en-AU" sz="2000" dirty="0">
              <a:solidFill>
                <a:srgbClr val="F2B84C"/>
              </a:solidFill>
            </a:endParaRPr>
          </a:p>
        </p:txBody>
      </p:sp>
    </p:spTree>
    <p:extLst>
      <p:ext uri="{BB962C8B-B14F-4D97-AF65-F5344CB8AC3E}">
        <p14:creationId xmlns:p14="http://schemas.microsoft.com/office/powerpoint/2010/main" val="15687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77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
        <p:nvSpPr>
          <p:cNvPr id="5" name="Title Placeholder 1"/>
          <p:cNvSpPr>
            <a:spLocks noGrp="1"/>
          </p:cNvSpPr>
          <p:nvPr>
            <p:ph type="title"/>
          </p:nvPr>
        </p:nvSpPr>
        <p:spPr bwMode="auto">
          <a:xfrm>
            <a:off x="683568" y="620688"/>
            <a:ext cx="77768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lvl1pPr>
              <a:defRPr sz="4400">
                <a:solidFill>
                  <a:srgbClr val="4A2682"/>
                </a:solidFill>
              </a:defRPr>
            </a:lvl1pPr>
          </a:lstStyle>
          <a:p>
            <a:pPr lvl="0"/>
            <a:r>
              <a:rPr lang="en-AU" altLang="en-US" dirty="0" smtClean="0"/>
              <a:t>Click to edit Master title style</a:t>
            </a:r>
            <a:endParaRPr lang="en-US" altLang="en-US" dirty="0" smtClean="0"/>
          </a:p>
        </p:txBody>
      </p:sp>
    </p:spTree>
    <p:extLst>
      <p:ext uri="{BB962C8B-B14F-4D97-AF65-F5344CB8AC3E}">
        <p14:creationId xmlns:p14="http://schemas.microsoft.com/office/powerpoint/2010/main" val="1015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683568" y="620688"/>
            <a:ext cx="7776864" cy="1143000"/>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693912" y="1556792"/>
            <a:ext cx="7766520" cy="648072"/>
          </a:xfrm>
        </p:spPr>
        <p:txBody>
          <a:bodyPr/>
          <a:lstStyle>
            <a:lvl1pPr marL="0" marR="0" indent="0" algn="l" defTabSz="457145" rtl="0" eaLnBrk="0" fontAlgn="base" latinLnBrk="0" hangingPunct="0">
              <a:lnSpc>
                <a:spcPct val="100000"/>
              </a:lnSpc>
              <a:spcBef>
                <a:spcPct val="20000"/>
              </a:spcBef>
              <a:spcAft>
                <a:spcPct val="0"/>
              </a:spcAft>
              <a:buClrTx/>
              <a:buSzTx/>
              <a:buFont typeface="Arial" charset="0"/>
              <a:buNone/>
              <a:tabLst/>
              <a:defRPr b="0" i="0">
                <a:latin typeface="Helvetica 45 Light"/>
                <a:cs typeface="Helvetica 45 Light"/>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dirty="0" smtClean="0"/>
              <a:t>Click to edit Master subtitle style</a:t>
            </a:r>
          </a:p>
        </p:txBody>
      </p:sp>
      <p:sp>
        <p:nvSpPr>
          <p:cNvPr id="6"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171778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a:t>
            </a:fld>
            <a:endParaRPr lang="en-US" dirty="0"/>
          </a:p>
        </p:txBody>
      </p:sp>
    </p:spTree>
    <p:extLst>
      <p:ext uri="{BB962C8B-B14F-4D97-AF65-F5344CB8AC3E}">
        <p14:creationId xmlns:p14="http://schemas.microsoft.com/office/powerpoint/2010/main" val="211113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theme" Target="../theme/theme6.xml"/><Relationship Id="rId4"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Transforming tasks_PowerPoint screens_Program lead sc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8562389"/>
      </p:ext>
    </p:extLst>
  </p:cSld>
  <p:clrMap bg1="lt1" tx1="dk1" bg2="lt2" tx2="dk2" accent1="accent1" accent2="accent2" accent3="accent3" accent4="accent4" accent5="accent5" accent6="accent6" hlink="hlink" folHlink="folHlink"/>
  <p:sldLayoutIdLst>
    <p:sldLayoutId id="2147483701" r:id="rId1"/>
    <p:sldLayoutId id="2147483694" r:id="rId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145" rtl="0" eaLnBrk="0" fontAlgn="base" hangingPunct="0">
        <a:spcBef>
          <a:spcPct val="0"/>
        </a:spcBef>
        <a:spcAft>
          <a:spcPct val="0"/>
        </a:spcAft>
        <a:defRPr sz="2800" b="0" i="0">
          <a:solidFill>
            <a:schemeClr val="tx1"/>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859" indent="-342859" algn="l" defTabSz="457145" rtl="0" eaLnBrk="0" fontAlgn="base" hangingPunct="0">
        <a:spcBef>
          <a:spcPct val="20000"/>
        </a:spcBef>
        <a:spcAft>
          <a:spcPct val="0"/>
        </a:spcAft>
        <a:buFont typeface="Arial" charset="0"/>
        <a:buChar char="•"/>
        <a:defRPr sz="2000" b="0" i="0">
          <a:solidFill>
            <a:schemeClr val="tx1"/>
          </a:solidFill>
          <a:latin typeface="Helvetica 45 Light"/>
          <a:ea typeface="+mn-ea"/>
          <a:cs typeface="Helvetica 45 Light"/>
        </a:defRPr>
      </a:lvl1pPr>
      <a:lvl2pPr marL="742861" indent="-285716" algn="l" defTabSz="457145" rtl="0" eaLnBrk="0" fontAlgn="base" hangingPunct="0">
        <a:spcBef>
          <a:spcPct val="20000"/>
        </a:spcBef>
        <a:spcAft>
          <a:spcPct val="0"/>
        </a:spcAft>
        <a:buFont typeface="Arial" charset="0"/>
        <a:buChar char="–"/>
        <a:defRPr sz="1800" b="0" i="0">
          <a:solidFill>
            <a:schemeClr val="tx1"/>
          </a:solidFill>
          <a:latin typeface="Helvetica 45 Light"/>
          <a:ea typeface="+mn-ea"/>
          <a:cs typeface="Helvetica 45 Light"/>
        </a:defRPr>
      </a:lvl2pPr>
      <a:lvl3pPr marL="1142863" indent="-228573" algn="l" defTabSz="457145" rtl="0" eaLnBrk="0" fontAlgn="base" hangingPunct="0">
        <a:spcBef>
          <a:spcPct val="20000"/>
        </a:spcBef>
        <a:spcAft>
          <a:spcPct val="0"/>
        </a:spcAft>
        <a:buFont typeface="Arial" charset="0"/>
        <a:buChar char="•"/>
        <a:defRPr sz="1600" b="0" i="0">
          <a:solidFill>
            <a:schemeClr val="tx1"/>
          </a:solidFill>
          <a:latin typeface="Helvetica 45 Light"/>
          <a:ea typeface="+mn-ea"/>
          <a:cs typeface="Helvetica 45 Light"/>
        </a:defRPr>
      </a:lvl3pPr>
      <a:lvl4pPr marL="1600008" indent="-228573" algn="l" defTabSz="457145" rtl="0" eaLnBrk="0" fontAlgn="base" hangingPunct="0">
        <a:spcBef>
          <a:spcPct val="20000"/>
        </a:spcBef>
        <a:spcAft>
          <a:spcPct val="0"/>
        </a:spcAft>
        <a:buFont typeface="Arial" charset="0"/>
        <a:buChar char="–"/>
        <a:defRPr sz="1400" b="0" i="0">
          <a:solidFill>
            <a:schemeClr val="tx1"/>
          </a:solidFill>
          <a:latin typeface="Helvetica 45 Light"/>
          <a:ea typeface="+mn-ea"/>
          <a:cs typeface="Helvetica 45 Light"/>
        </a:defRPr>
      </a:lvl4pPr>
      <a:lvl5pPr marL="2057153" indent="-228573" algn="l" defTabSz="457145" rtl="0" eaLnBrk="0" fontAlgn="base" hangingPunct="0">
        <a:spcBef>
          <a:spcPct val="20000"/>
        </a:spcBef>
        <a:spcAft>
          <a:spcPct val="0"/>
        </a:spcAft>
        <a:buFont typeface="Arial" charset="0"/>
        <a:buChar char="»"/>
        <a:defRPr sz="1200" b="0" i="0">
          <a:solidFill>
            <a:schemeClr val="tx1"/>
          </a:solidFill>
          <a:latin typeface="Helvetica 45 Light"/>
          <a:ea typeface="+mn-ea"/>
          <a:cs typeface="Helvetica 45 Light"/>
        </a:defRPr>
      </a:lvl5pPr>
      <a:lvl6pPr marL="2514298"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6pPr>
      <a:lvl7pPr marL="2971443"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7pPr>
      <a:lvl8pPr marL="3428589"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8pPr>
      <a:lvl9pPr marL="3885734"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Transforming tasks_PowerPoint screens_Module lead sc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9462704"/>
      </p:ext>
    </p:extLst>
  </p:cSld>
  <p:clrMap bg1="lt1" tx1="dk1" bg2="lt2" tx2="dk2" accent1="accent1" accent2="accent2" accent3="accent3" accent4="accent4" accent5="accent5" accent6="accent6" hlink="hlink" folHlink="folHlink"/>
  <p:sldLayoutIdLst>
    <p:sldLayoutId id="2147483715" r:id="rId1"/>
    <p:sldLayoutId id="2147483716" r:id="rId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145" rtl="0" eaLnBrk="0" fontAlgn="base" hangingPunct="0">
        <a:spcBef>
          <a:spcPct val="0"/>
        </a:spcBef>
        <a:spcAft>
          <a:spcPct val="0"/>
        </a:spcAft>
        <a:defRPr sz="2800" b="0" i="0">
          <a:solidFill>
            <a:schemeClr val="tx1"/>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859" indent="-342859" algn="l" defTabSz="457145" rtl="0" eaLnBrk="0" fontAlgn="base" hangingPunct="0">
        <a:spcBef>
          <a:spcPct val="20000"/>
        </a:spcBef>
        <a:spcAft>
          <a:spcPct val="0"/>
        </a:spcAft>
        <a:buFont typeface="Arial" charset="0"/>
        <a:buChar char="•"/>
        <a:defRPr sz="2000" b="0" i="0">
          <a:solidFill>
            <a:schemeClr val="tx1"/>
          </a:solidFill>
          <a:latin typeface="Helvetica 45 Light"/>
          <a:ea typeface="+mn-ea"/>
          <a:cs typeface="Helvetica 45 Light"/>
        </a:defRPr>
      </a:lvl1pPr>
      <a:lvl2pPr marL="742861" indent="-285716" algn="l" defTabSz="457145" rtl="0" eaLnBrk="0" fontAlgn="base" hangingPunct="0">
        <a:spcBef>
          <a:spcPct val="20000"/>
        </a:spcBef>
        <a:spcAft>
          <a:spcPct val="0"/>
        </a:spcAft>
        <a:buFont typeface="Arial" charset="0"/>
        <a:buChar char="–"/>
        <a:defRPr sz="1800" b="0" i="0">
          <a:solidFill>
            <a:schemeClr val="tx1"/>
          </a:solidFill>
          <a:latin typeface="Helvetica 45 Light"/>
          <a:ea typeface="+mn-ea"/>
          <a:cs typeface="Helvetica 45 Light"/>
        </a:defRPr>
      </a:lvl2pPr>
      <a:lvl3pPr marL="1142863" indent="-228573" algn="l" defTabSz="457145" rtl="0" eaLnBrk="0" fontAlgn="base" hangingPunct="0">
        <a:spcBef>
          <a:spcPct val="20000"/>
        </a:spcBef>
        <a:spcAft>
          <a:spcPct val="0"/>
        </a:spcAft>
        <a:buFont typeface="Arial" charset="0"/>
        <a:buChar char="•"/>
        <a:defRPr sz="1600" b="0" i="0">
          <a:solidFill>
            <a:schemeClr val="tx1"/>
          </a:solidFill>
          <a:latin typeface="Helvetica 45 Light"/>
          <a:ea typeface="+mn-ea"/>
          <a:cs typeface="Helvetica 45 Light"/>
        </a:defRPr>
      </a:lvl3pPr>
      <a:lvl4pPr marL="1600008" indent="-228573" algn="l" defTabSz="457145" rtl="0" eaLnBrk="0" fontAlgn="base" hangingPunct="0">
        <a:spcBef>
          <a:spcPct val="20000"/>
        </a:spcBef>
        <a:spcAft>
          <a:spcPct val="0"/>
        </a:spcAft>
        <a:buFont typeface="Arial" charset="0"/>
        <a:buChar char="–"/>
        <a:defRPr sz="1400" b="0" i="0">
          <a:solidFill>
            <a:schemeClr val="tx1"/>
          </a:solidFill>
          <a:latin typeface="Helvetica 45 Light"/>
          <a:ea typeface="+mn-ea"/>
          <a:cs typeface="Helvetica 45 Light"/>
        </a:defRPr>
      </a:lvl4pPr>
      <a:lvl5pPr marL="2057153" indent="-228573" algn="l" defTabSz="457145" rtl="0" eaLnBrk="0" fontAlgn="base" hangingPunct="0">
        <a:spcBef>
          <a:spcPct val="20000"/>
        </a:spcBef>
        <a:spcAft>
          <a:spcPct val="0"/>
        </a:spcAft>
        <a:buFont typeface="Arial" charset="0"/>
        <a:buChar char="»"/>
        <a:defRPr sz="1200" b="0" i="0">
          <a:solidFill>
            <a:schemeClr val="tx1"/>
          </a:solidFill>
          <a:latin typeface="Helvetica 45 Light"/>
          <a:ea typeface="+mn-ea"/>
          <a:cs typeface="Helvetica 45 Light"/>
        </a:defRPr>
      </a:lvl5pPr>
      <a:lvl6pPr marL="2514298"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6pPr>
      <a:lvl7pPr marL="2971443"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7pPr>
      <a:lvl8pPr marL="3428589"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8pPr>
      <a:lvl9pPr marL="3885734"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Transforming tasks_PowerPoint screens_Workshop lead sc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090375"/>
      </p:ext>
    </p:extLst>
  </p:cSld>
  <p:clrMap bg1="lt1" tx1="dk1" bg2="lt2" tx2="dk2" accent1="accent1" accent2="accent2" accent3="accent3" accent4="accent4" accent5="accent5" accent6="accent6" hlink="hlink" folHlink="folHlink"/>
  <p:sldLayoutIdLst>
    <p:sldLayoutId id="2147483702" r:id="rId1"/>
    <p:sldLayoutId id="2147483696" r:id="rId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145" rtl="0" eaLnBrk="0" fontAlgn="base" hangingPunct="0">
        <a:spcBef>
          <a:spcPct val="0"/>
        </a:spcBef>
        <a:spcAft>
          <a:spcPct val="0"/>
        </a:spcAft>
        <a:defRPr sz="2800" b="0" i="0">
          <a:solidFill>
            <a:schemeClr val="tx1"/>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859" indent="-342859" algn="l" defTabSz="457145" rtl="0" eaLnBrk="0" fontAlgn="base" hangingPunct="0">
        <a:spcBef>
          <a:spcPct val="20000"/>
        </a:spcBef>
        <a:spcAft>
          <a:spcPct val="0"/>
        </a:spcAft>
        <a:buFont typeface="Arial" charset="0"/>
        <a:buChar char="•"/>
        <a:defRPr sz="2000" b="0" i="0">
          <a:solidFill>
            <a:schemeClr val="tx1"/>
          </a:solidFill>
          <a:latin typeface="Helvetica 45 Light"/>
          <a:ea typeface="+mn-ea"/>
          <a:cs typeface="Helvetica 45 Light"/>
        </a:defRPr>
      </a:lvl1pPr>
      <a:lvl2pPr marL="742861" indent="-285716" algn="l" defTabSz="457145" rtl="0" eaLnBrk="0" fontAlgn="base" hangingPunct="0">
        <a:spcBef>
          <a:spcPct val="20000"/>
        </a:spcBef>
        <a:spcAft>
          <a:spcPct val="0"/>
        </a:spcAft>
        <a:buFont typeface="Arial" charset="0"/>
        <a:buChar char="–"/>
        <a:defRPr sz="1800" b="0" i="0">
          <a:solidFill>
            <a:schemeClr val="tx1"/>
          </a:solidFill>
          <a:latin typeface="Helvetica 45 Light"/>
          <a:ea typeface="+mn-ea"/>
          <a:cs typeface="Helvetica 45 Light"/>
        </a:defRPr>
      </a:lvl2pPr>
      <a:lvl3pPr marL="1142863" indent="-228573" algn="l" defTabSz="457145" rtl="0" eaLnBrk="0" fontAlgn="base" hangingPunct="0">
        <a:spcBef>
          <a:spcPct val="20000"/>
        </a:spcBef>
        <a:spcAft>
          <a:spcPct val="0"/>
        </a:spcAft>
        <a:buFont typeface="Arial" charset="0"/>
        <a:buChar char="•"/>
        <a:defRPr sz="1600" b="0" i="0">
          <a:solidFill>
            <a:schemeClr val="tx1"/>
          </a:solidFill>
          <a:latin typeface="Helvetica 45 Light"/>
          <a:ea typeface="+mn-ea"/>
          <a:cs typeface="Helvetica 45 Light"/>
        </a:defRPr>
      </a:lvl3pPr>
      <a:lvl4pPr marL="1600008" indent="-228573" algn="l" defTabSz="457145" rtl="0" eaLnBrk="0" fontAlgn="base" hangingPunct="0">
        <a:spcBef>
          <a:spcPct val="20000"/>
        </a:spcBef>
        <a:spcAft>
          <a:spcPct val="0"/>
        </a:spcAft>
        <a:buFont typeface="Arial" charset="0"/>
        <a:buChar char="–"/>
        <a:defRPr sz="1400" b="0" i="0">
          <a:solidFill>
            <a:schemeClr val="tx1"/>
          </a:solidFill>
          <a:latin typeface="Helvetica 45 Light"/>
          <a:ea typeface="+mn-ea"/>
          <a:cs typeface="Helvetica 45 Light"/>
        </a:defRPr>
      </a:lvl4pPr>
      <a:lvl5pPr marL="2057153" indent="-228573" algn="l" defTabSz="457145" rtl="0" eaLnBrk="0" fontAlgn="base" hangingPunct="0">
        <a:spcBef>
          <a:spcPct val="20000"/>
        </a:spcBef>
        <a:spcAft>
          <a:spcPct val="0"/>
        </a:spcAft>
        <a:buFont typeface="Arial" charset="0"/>
        <a:buChar char="»"/>
        <a:defRPr sz="1200" b="0" i="0">
          <a:solidFill>
            <a:schemeClr val="tx1"/>
          </a:solidFill>
          <a:latin typeface="Helvetica 45 Light"/>
          <a:ea typeface="+mn-ea"/>
          <a:cs typeface="Helvetica 45 Light"/>
        </a:defRPr>
      </a:lvl5pPr>
      <a:lvl6pPr marL="2514298"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6pPr>
      <a:lvl7pPr marL="2971443"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7pPr>
      <a:lvl8pPr marL="3428589"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8pPr>
      <a:lvl9pPr marL="3885734"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Transforming tasks_PowerPoint screens_Workshop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8725894"/>
      </p:ext>
    </p:extLst>
  </p:cSld>
  <p:clrMap bg1="lt1" tx1="dk1" bg2="lt2" tx2="dk2" accent1="accent1" accent2="accent2" accent3="accent3" accent4="accent4" accent5="accent5" accent6="accent6" hlink="hlink" folHlink="folHlink"/>
  <p:sldLayoutIdLst>
    <p:sldLayoutId id="2147483698"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145" rtl="0" eaLnBrk="0" fontAlgn="base" hangingPunct="0">
        <a:spcBef>
          <a:spcPct val="0"/>
        </a:spcBef>
        <a:spcAft>
          <a:spcPct val="0"/>
        </a:spcAft>
        <a:defRPr sz="2800" b="0" i="0">
          <a:solidFill>
            <a:schemeClr val="tx1"/>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859" indent="-342859" algn="l" defTabSz="457145" rtl="0" eaLnBrk="0" fontAlgn="base" hangingPunct="0">
        <a:spcBef>
          <a:spcPct val="20000"/>
        </a:spcBef>
        <a:spcAft>
          <a:spcPct val="0"/>
        </a:spcAft>
        <a:buFont typeface="Arial" charset="0"/>
        <a:buChar char="•"/>
        <a:defRPr sz="2000" b="0" i="0">
          <a:solidFill>
            <a:schemeClr val="tx1"/>
          </a:solidFill>
          <a:latin typeface="Helvetica 45 Light"/>
          <a:ea typeface="+mn-ea"/>
          <a:cs typeface="Helvetica 45 Light"/>
        </a:defRPr>
      </a:lvl1pPr>
      <a:lvl2pPr marL="742861" indent="-285716" algn="l" defTabSz="457145" rtl="0" eaLnBrk="0" fontAlgn="base" hangingPunct="0">
        <a:spcBef>
          <a:spcPct val="20000"/>
        </a:spcBef>
        <a:spcAft>
          <a:spcPct val="0"/>
        </a:spcAft>
        <a:buFont typeface="Arial" charset="0"/>
        <a:buChar char="–"/>
        <a:defRPr sz="1800" b="0" i="0">
          <a:solidFill>
            <a:schemeClr val="tx1"/>
          </a:solidFill>
          <a:latin typeface="Helvetica 45 Light"/>
          <a:ea typeface="+mn-ea"/>
          <a:cs typeface="Helvetica 45 Light"/>
        </a:defRPr>
      </a:lvl2pPr>
      <a:lvl3pPr marL="1142863" indent="-228573" algn="l" defTabSz="457145" rtl="0" eaLnBrk="0" fontAlgn="base" hangingPunct="0">
        <a:spcBef>
          <a:spcPct val="20000"/>
        </a:spcBef>
        <a:spcAft>
          <a:spcPct val="0"/>
        </a:spcAft>
        <a:buFont typeface="Arial" charset="0"/>
        <a:buChar char="•"/>
        <a:defRPr sz="1600" b="0" i="0">
          <a:solidFill>
            <a:schemeClr val="tx1"/>
          </a:solidFill>
          <a:latin typeface="Helvetica 45 Light"/>
          <a:ea typeface="+mn-ea"/>
          <a:cs typeface="Helvetica 45 Light"/>
        </a:defRPr>
      </a:lvl3pPr>
      <a:lvl4pPr marL="1600008" indent="-228573" algn="l" defTabSz="457145" rtl="0" eaLnBrk="0" fontAlgn="base" hangingPunct="0">
        <a:spcBef>
          <a:spcPct val="20000"/>
        </a:spcBef>
        <a:spcAft>
          <a:spcPct val="0"/>
        </a:spcAft>
        <a:buFont typeface="Arial" charset="0"/>
        <a:buChar char="–"/>
        <a:defRPr sz="1400" b="0" i="0">
          <a:solidFill>
            <a:schemeClr val="tx1"/>
          </a:solidFill>
          <a:latin typeface="Helvetica 45 Light"/>
          <a:ea typeface="+mn-ea"/>
          <a:cs typeface="Helvetica 45 Light"/>
        </a:defRPr>
      </a:lvl4pPr>
      <a:lvl5pPr marL="2057153" indent="-228573" algn="l" defTabSz="457145" rtl="0" eaLnBrk="0" fontAlgn="base" hangingPunct="0">
        <a:spcBef>
          <a:spcPct val="20000"/>
        </a:spcBef>
        <a:spcAft>
          <a:spcPct val="0"/>
        </a:spcAft>
        <a:buFont typeface="Arial" charset="0"/>
        <a:buChar char="»"/>
        <a:defRPr sz="1200" b="0" i="0">
          <a:solidFill>
            <a:schemeClr val="tx1"/>
          </a:solidFill>
          <a:latin typeface="Helvetica 45 Light"/>
          <a:ea typeface="+mn-ea"/>
          <a:cs typeface="Helvetica 45 Light"/>
        </a:defRPr>
      </a:lvl5pPr>
      <a:lvl6pPr marL="2514298"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6pPr>
      <a:lvl7pPr marL="2971443"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7pPr>
      <a:lvl8pPr marL="3428589"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8pPr>
      <a:lvl9pPr marL="3885734"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Transforming tasks_PowerPoint screens_Standard grey.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683568" y="620688"/>
            <a:ext cx="77768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AU" altLang="en-US" dirty="0" smtClean="0"/>
              <a:t>Click to edit Master title style</a:t>
            </a:r>
            <a:endParaRPr lang="en-US" altLang="en-US" dirty="0" smtClean="0"/>
          </a:p>
        </p:txBody>
      </p:sp>
      <p:sp>
        <p:nvSpPr>
          <p:cNvPr id="1028" name="Text Placeholder 2"/>
          <p:cNvSpPr>
            <a:spLocks noGrp="1"/>
          </p:cNvSpPr>
          <p:nvPr>
            <p:ph type="body" idx="1"/>
          </p:nvPr>
        </p:nvSpPr>
        <p:spPr bwMode="auto">
          <a:xfrm>
            <a:off x="683568" y="1772816"/>
            <a:ext cx="7776864" cy="378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AU" altLang="en-US" dirty="0" smtClean="0"/>
              <a:t>Click to edit Master text styles</a:t>
            </a:r>
          </a:p>
          <a:p>
            <a:pPr lvl="1"/>
            <a:r>
              <a:rPr lang="en-AU" altLang="en-US" dirty="0" smtClean="0"/>
              <a:t>Second level</a:t>
            </a:r>
          </a:p>
          <a:p>
            <a:pPr lvl="2"/>
            <a:r>
              <a:rPr lang="en-AU" altLang="en-US" dirty="0" smtClean="0"/>
              <a:t>Third level</a:t>
            </a:r>
          </a:p>
          <a:p>
            <a:pPr lvl="3"/>
            <a:r>
              <a:rPr lang="en-AU" altLang="en-US" dirty="0" smtClean="0"/>
              <a:t>Fourth level</a:t>
            </a:r>
          </a:p>
          <a:p>
            <a:pPr lvl="4"/>
            <a:r>
              <a:rPr lang="en-AU" altLang="en-US" dirty="0" smtClean="0"/>
              <a:t>Fifth level</a:t>
            </a:r>
            <a:endParaRPr lang="en-US" altLang="en-US" dirty="0" smtClean="0"/>
          </a:p>
        </p:txBody>
      </p:sp>
    </p:spTree>
    <p:extLst>
      <p:ext uri="{BB962C8B-B14F-4D97-AF65-F5344CB8AC3E}">
        <p14:creationId xmlns:p14="http://schemas.microsoft.com/office/powerpoint/2010/main" val="276008508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719" r:id="rId4"/>
    <p:sldLayoutId id="2147483720" r:id="rId5"/>
    <p:sldLayoutId id="2147483721"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145" rtl="0" eaLnBrk="0" fontAlgn="base" hangingPunct="0">
        <a:spcBef>
          <a:spcPct val="0"/>
        </a:spcBef>
        <a:spcAft>
          <a:spcPct val="0"/>
        </a:spcAft>
        <a:defRPr sz="4400" b="0" i="0">
          <a:solidFill>
            <a:srgbClr val="4A2682"/>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859" indent="-342859" algn="l" defTabSz="457145" rtl="0" eaLnBrk="0" fontAlgn="base" hangingPunct="0">
        <a:spcBef>
          <a:spcPct val="20000"/>
        </a:spcBef>
        <a:spcAft>
          <a:spcPct val="0"/>
        </a:spcAft>
        <a:buFont typeface="Arial" charset="0"/>
        <a:buChar char="•"/>
        <a:defRPr sz="3200" b="0" i="0">
          <a:solidFill>
            <a:schemeClr val="tx1"/>
          </a:solidFill>
          <a:latin typeface="Helvetica 45 Light"/>
          <a:ea typeface="+mn-ea"/>
          <a:cs typeface="Helvetica 45 Light"/>
        </a:defRPr>
      </a:lvl1pPr>
      <a:lvl2pPr marL="742861" indent="-285716" algn="l" defTabSz="457145" rtl="0" eaLnBrk="0" fontAlgn="base" hangingPunct="0">
        <a:spcBef>
          <a:spcPct val="20000"/>
        </a:spcBef>
        <a:spcAft>
          <a:spcPct val="0"/>
        </a:spcAft>
        <a:buFont typeface="Arial" charset="0"/>
        <a:buChar char="–"/>
        <a:defRPr sz="2800" b="0" i="0">
          <a:solidFill>
            <a:schemeClr val="tx1"/>
          </a:solidFill>
          <a:latin typeface="Helvetica 45 Light"/>
          <a:ea typeface="+mn-ea"/>
          <a:cs typeface="Helvetica 45 Light"/>
        </a:defRPr>
      </a:lvl2pPr>
      <a:lvl3pPr marL="1142863" indent="-228573" algn="l" defTabSz="457145" rtl="0" eaLnBrk="0" fontAlgn="base" hangingPunct="0">
        <a:spcBef>
          <a:spcPct val="20000"/>
        </a:spcBef>
        <a:spcAft>
          <a:spcPct val="0"/>
        </a:spcAft>
        <a:buFont typeface="Arial" charset="0"/>
        <a:buChar char="•"/>
        <a:defRPr sz="2400" b="0" i="0">
          <a:solidFill>
            <a:schemeClr val="tx1"/>
          </a:solidFill>
          <a:latin typeface="Helvetica 45 Light"/>
          <a:ea typeface="+mn-ea"/>
          <a:cs typeface="Helvetica 45 Light"/>
        </a:defRPr>
      </a:lvl3pPr>
      <a:lvl4pPr marL="1600008" indent="-228573" algn="l" defTabSz="457145" rtl="0" eaLnBrk="0" fontAlgn="base" hangingPunct="0">
        <a:spcBef>
          <a:spcPct val="20000"/>
        </a:spcBef>
        <a:spcAft>
          <a:spcPct val="0"/>
        </a:spcAft>
        <a:buFont typeface="Arial" charset="0"/>
        <a:buChar char="–"/>
        <a:defRPr sz="2000" b="0" i="0">
          <a:solidFill>
            <a:schemeClr val="tx1"/>
          </a:solidFill>
          <a:latin typeface="Helvetica 45 Light"/>
          <a:ea typeface="+mn-ea"/>
          <a:cs typeface="Helvetica 45 Light"/>
        </a:defRPr>
      </a:lvl4pPr>
      <a:lvl5pPr marL="2057153" indent="-228573" algn="l" defTabSz="457145" rtl="0" eaLnBrk="0" fontAlgn="base" hangingPunct="0">
        <a:spcBef>
          <a:spcPct val="20000"/>
        </a:spcBef>
        <a:spcAft>
          <a:spcPct val="0"/>
        </a:spcAft>
        <a:buFont typeface="Arial" charset="0"/>
        <a:buChar char="»"/>
        <a:defRPr sz="1600" b="0" i="0">
          <a:solidFill>
            <a:schemeClr val="tx1"/>
          </a:solidFill>
          <a:latin typeface="Helvetica 45 Light"/>
          <a:ea typeface="+mn-ea"/>
          <a:cs typeface="Helvetica 45 Light"/>
        </a:defRPr>
      </a:lvl5pPr>
      <a:lvl6pPr marL="2514298"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6pPr>
      <a:lvl7pPr marL="2971443"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7pPr>
      <a:lvl8pPr marL="3428589"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8pPr>
      <a:lvl9pPr marL="3885734"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Transforming tasks_PowerPoint screens_Standard 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683568" y="620688"/>
            <a:ext cx="77768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AU" altLang="en-US" dirty="0" smtClean="0"/>
              <a:t>Click to edit Master title style</a:t>
            </a:r>
            <a:endParaRPr lang="en-US" altLang="en-US" dirty="0" smtClean="0"/>
          </a:p>
        </p:txBody>
      </p:sp>
      <p:sp>
        <p:nvSpPr>
          <p:cNvPr id="1028" name="Text Placeholder 2"/>
          <p:cNvSpPr>
            <a:spLocks noGrp="1"/>
          </p:cNvSpPr>
          <p:nvPr>
            <p:ph type="body" idx="1"/>
          </p:nvPr>
        </p:nvSpPr>
        <p:spPr bwMode="auto">
          <a:xfrm>
            <a:off x="683568" y="1772816"/>
            <a:ext cx="7776864" cy="378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3307225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8" r:id="rId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145" rtl="0" eaLnBrk="0" fontAlgn="base" hangingPunct="0">
        <a:spcBef>
          <a:spcPct val="0"/>
        </a:spcBef>
        <a:spcAft>
          <a:spcPct val="0"/>
        </a:spcAft>
        <a:defRPr sz="4400" b="0" i="0">
          <a:solidFill>
            <a:srgbClr val="4A2682"/>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859" indent="-342859" algn="l" defTabSz="457145" rtl="0" eaLnBrk="0" fontAlgn="base" hangingPunct="0">
        <a:spcBef>
          <a:spcPct val="20000"/>
        </a:spcBef>
        <a:spcAft>
          <a:spcPct val="0"/>
        </a:spcAft>
        <a:buFont typeface="Arial" charset="0"/>
        <a:buChar char="•"/>
        <a:defRPr sz="3200" b="0" i="0">
          <a:solidFill>
            <a:schemeClr val="tx1"/>
          </a:solidFill>
          <a:latin typeface="Helvetica 45 Light"/>
          <a:ea typeface="+mn-ea"/>
          <a:cs typeface="Helvetica 45 Light"/>
        </a:defRPr>
      </a:lvl1pPr>
      <a:lvl2pPr marL="742861" indent="-285716" algn="l" defTabSz="457145" rtl="0" eaLnBrk="0" fontAlgn="base" hangingPunct="0">
        <a:spcBef>
          <a:spcPct val="20000"/>
        </a:spcBef>
        <a:spcAft>
          <a:spcPct val="0"/>
        </a:spcAft>
        <a:buFont typeface="Arial" charset="0"/>
        <a:buChar char="–"/>
        <a:defRPr sz="2800" b="0" i="0">
          <a:solidFill>
            <a:schemeClr val="tx1"/>
          </a:solidFill>
          <a:latin typeface="Helvetica 45 Light"/>
          <a:ea typeface="+mn-ea"/>
          <a:cs typeface="Helvetica 45 Light"/>
        </a:defRPr>
      </a:lvl2pPr>
      <a:lvl3pPr marL="1142863" indent="-228573" algn="l" defTabSz="457145" rtl="0" eaLnBrk="0" fontAlgn="base" hangingPunct="0">
        <a:spcBef>
          <a:spcPct val="20000"/>
        </a:spcBef>
        <a:spcAft>
          <a:spcPct val="0"/>
        </a:spcAft>
        <a:buFont typeface="Arial" charset="0"/>
        <a:buChar char="•"/>
        <a:defRPr sz="2400" b="0" i="0">
          <a:solidFill>
            <a:schemeClr val="tx1"/>
          </a:solidFill>
          <a:latin typeface="Helvetica 45 Light"/>
          <a:ea typeface="+mn-ea"/>
          <a:cs typeface="Helvetica 45 Light"/>
        </a:defRPr>
      </a:lvl3pPr>
      <a:lvl4pPr marL="1600008" indent="-228573" algn="l" defTabSz="457145" rtl="0" eaLnBrk="0" fontAlgn="base" hangingPunct="0">
        <a:spcBef>
          <a:spcPct val="20000"/>
        </a:spcBef>
        <a:spcAft>
          <a:spcPct val="0"/>
        </a:spcAft>
        <a:buFont typeface="Arial" charset="0"/>
        <a:buChar char="–"/>
        <a:defRPr sz="2000" b="0" i="0">
          <a:solidFill>
            <a:schemeClr val="tx1"/>
          </a:solidFill>
          <a:latin typeface="Helvetica 45 Light"/>
          <a:ea typeface="+mn-ea"/>
          <a:cs typeface="Helvetica 45 Light"/>
        </a:defRPr>
      </a:lvl4pPr>
      <a:lvl5pPr marL="2057153" indent="-228573" algn="l" defTabSz="457145" rtl="0" eaLnBrk="0" fontAlgn="base" hangingPunct="0">
        <a:spcBef>
          <a:spcPct val="20000"/>
        </a:spcBef>
        <a:spcAft>
          <a:spcPct val="0"/>
        </a:spcAft>
        <a:buFont typeface="Arial" charset="0"/>
        <a:buChar char="»"/>
        <a:defRPr sz="1600" b="0" i="0">
          <a:solidFill>
            <a:schemeClr val="tx1"/>
          </a:solidFill>
          <a:latin typeface="Helvetica 45 Light"/>
          <a:ea typeface="+mn-ea"/>
          <a:cs typeface="Helvetica 45 Light"/>
        </a:defRPr>
      </a:lvl5pPr>
      <a:lvl6pPr marL="2514298"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6pPr>
      <a:lvl7pPr marL="2971443"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7pPr>
      <a:lvl8pPr marL="3428589"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8pPr>
      <a:lvl9pPr marL="3885734"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Transforming tasks_PowerPoint screens_Standard half grey.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683568" y="620688"/>
            <a:ext cx="77768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AU" altLang="en-US" dirty="0" smtClean="0"/>
              <a:t>Click to edit Master title style</a:t>
            </a:r>
            <a:endParaRPr lang="en-US" altLang="en-US" dirty="0" smtClean="0"/>
          </a:p>
        </p:txBody>
      </p:sp>
      <p:sp>
        <p:nvSpPr>
          <p:cNvPr id="1028" name="Text Placeholder 2"/>
          <p:cNvSpPr>
            <a:spLocks noGrp="1"/>
          </p:cNvSpPr>
          <p:nvPr>
            <p:ph type="body" idx="1"/>
          </p:nvPr>
        </p:nvSpPr>
        <p:spPr bwMode="auto">
          <a:xfrm>
            <a:off x="683568" y="1772816"/>
            <a:ext cx="5112568" cy="378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AU" altLang="en-US" dirty="0" smtClean="0"/>
              <a:t>Click to edit Master text styles</a:t>
            </a:r>
          </a:p>
          <a:p>
            <a:pPr lvl="1"/>
            <a:r>
              <a:rPr lang="en-AU" altLang="en-US" dirty="0" smtClean="0"/>
              <a:t>Second level</a:t>
            </a:r>
          </a:p>
          <a:p>
            <a:pPr lvl="2"/>
            <a:r>
              <a:rPr lang="en-AU" altLang="en-US" dirty="0" smtClean="0"/>
              <a:t>Third level</a:t>
            </a:r>
          </a:p>
          <a:p>
            <a:pPr lvl="3"/>
            <a:r>
              <a:rPr lang="en-AU" altLang="en-US" dirty="0" smtClean="0"/>
              <a:t>Fourth level</a:t>
            </a:r>
          </a:p>
          <a:p>
            <a:pPr lvl="4"/>
            <a:r>
              <a:rPr lang="en-AU" altLang="en-US" dirty="0" smtClean="0"/>
              <a:t>Fifth level</a:t>
            </a:r>
            <a:endParaRPr lang="en-US" altLang="en-US" dirty="0" smtClean="0"/>
          </a:p>
        </p:txBody>
      </p:sp>
    </p:spTree>
    <p:extLst>
      <p:ext uri="{BB962C8B-B14F-4D97-AF65-F5344CB8AC3E}">
        <p14:creationId xmlns:p14="http://schemas.microsoft.com/office/powerpoint/2010/main" val="59647792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145" rtl="0" eaLnBrk="0" fontAlgn="base" hangingPunct="0">
        <a:spcBef>
          <a:spcPct val="0"/>
        </a:spcBef>
        <a:spcAft>
          <a:spcPct val="0"/>
        </a:spcAft>
        <a:defRPr sz="4400" b="0" i="0">
          <a:solidFill>
            <a:srgbClr val="4A2682"/>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859" indent="-342859" algn="l" defTabSz="457145" rtl="0" eaLnBrk="0" fontAlgn="base" hangingPunct="0">
        <a:spcBef>
          <a:spcPct val="20000"/>
        </a:spcBef>
        <a:spcAft>
          <a:spcPct val="0"/>
        </a:spcAft>
        <a:buFont typeface="Arial" charset="0"/>
        <a:buChar char="•"/>
        <a:defRPr sz="3200" b="0" i="0">
          <a:solidFill>
            <a:schemeClr val="tx1"/>
          </a:solidFill>
          <a:latin typeface="Helvetica 45 Light"/>
          <a:ea typeface="+mn-ea"/>
          <a:cs typeface="Helvetica 45 Light"/>
        </a:defRPr>
      </a:lvl1pPr>
      <a:lvl2pPr marL="742861" indent="-285716" algn="l" defTabSz="457145" rtl="0" eaLnBrk="0" fontAlgn="base" hangingPunct="0">
        <a:spcBef>
          <a:spcPct val="20000"/>
        </a:spcBef>
        <a:spcAft>
          <a:spcPct val="0"/>
        </a:spcAft>
        <a:buFont typeface="Arial" charset="0"/>
        <a:buChar char="–"/>
        <a:defRPr sz="2800" b="0" i="0">
          <a:solidFill>
            <a:schemeClr val="tx1"/>
          </a:solidFill>
          <a:latin typeface="Helvetica 45 Light"/>
          <a:ea typeface="+mn-ea"/>
          <a:cs typeface="Helvetica 45 Light"/>
        </a:defRPr>
      </a:lvl2pPr>
      <a:lvl3pPr marL="1142863" indent="-228573" algn="l" defTabSz="457145" rtl="0" eaLnBrk="0" fontAlgn="base" hangingPunct="0">
        <a:spcBef>
          <a:spcPct val="20000"/>
        </a:spcBef>
        <a:spcAft>
          <a:spcPct val="0"/>
        </a:spcAft>
        <a:buFont typeface="Arial" charset="0"/>
        <a:buChar char="•"/>
        <a:defRPr sz="2400" b="0" i="0">
          <a:solidFill>
            <a:schemeClr val="tx1"/>
          </a:solidFill>
          <a:latin typeface="Helvetica 45 Light"/>
          <a:ea typeface="+mn-ea"/>
          <a:cs typeface="Helvetica 45 Light"/>
        </a:defRPr>
      </a:lvl3pPr>
      <a:lvl4pPr marL="1600008" indent="-228573" algn="l" defTabSz="457145" rtl="0" eaLnBrk="0" fontAlgn="base" hangingPunct="0">
        <a:spcBef>
          <a:spcPct val="20000"/>
        </a:spcBef>
        <a:spcAft>
          <a:spcPct val="0"/>
        </a:spcAft>
        <a:buFont typeface="Arial" charset="0"/>
        <a:buChar char="–"/>
        <a:defRPr sz="2000" b="0" i="0">
          <a:solidFill>
            <a:schemeClr val="tx1"/>
          </a:solidFill>
          <a:latin typeface="Helvetica 45 Light"/>
          <a:ea typeface="+mn-ea"/>
          <a:cs typeface="Helvetica 45 Light"/>
        </a:defRPr>
      </a:lvl4pPr>
      <a:lvl5pPr marL="2057153" indent="-228573" algn="l" defTabSz="457145" rtl="0" eaLnBrk="0" fontAlgn="base" hangingPunct="0">
        <a:spcBef>
          <a:spcPct val="20000"/>
        </a:spcBef>
        <a:spcAft>
          <a:spcPct val="0"/>
        </a:spcAft>
        <a:buFont typeface="Arial" charset="0"/>
        <a:buChar char="»"/>
        <a:defRPr sz="1600" b="0" i="0">
          <a:solidFill>
            <a:schemeClr val="tx1"/>
          </a:solidFill>
          <a:latin typeface="Helvetica 45 Light"/>
          <a:ea typeface="+mn-ea"/>
          <a:cs typeface="Helvetica 45 Light"/>
        </a:defRPr>
      </a:lvl5pPr>
      <a:lvl6pPr marL="2514298"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6pPr>
      <a:lvl7pPr marL="2971443"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7pPr>
      <a:lvl8pPr marL="3428589"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8pPr>
      <a:lvl9pPr marL="3885734" indent="-228573" algn="l" defTabSz="457145"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hyperlink" Target="http://threeacts.mrmeyer.com/watertank/act1/act1.mov"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hyperlink" Target="http://www.ted.com/talks/dan_meyer_math_curriculum_makeover?language=e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blog.mrmeyer.com/2011/the-three-acts-of-a-mathematical-story/"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tiff"/></Relationships>
</file>

<file path=ppt/slides/_rels/slide2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46.tmp"/></Relationships>
</file>

<file path=ppt/slides/_rels/slide34.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www.youtube.com/watch?v=dDD67ydGEac" TargetMode="External"/><Relationship Id="rId7"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assist.asta.edu.au/" TargetMode="External"/><Relationship Id="rId5" Type="http://schemas.openxmlformats.org/officeDocument/2006/relationships/image" Target="../media/image48.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neilatkin.com/2015/05/03/three-act-science-alternative-approaches-to-science-teaching/"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5" Type="http://schemas.openxmlformats.org/officeDocument/2006/relationships/image" Target="../media/image52.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youtube.com/watch?v=vPnSQD5ca7M" TargetMode="Externa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hyperlink" Target="https://www.youtube.com/watch?v=SrWt_XvWLUk" TargetMode="External"/><Relationship Id="rId4" Type="http://schemas.openxmlformats.org/officeDocument/2006/relationships/image" Target="../media/image11.pn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34"/>
            <a:ext cx="9144000" cy="6899868"/>
          </a:xfrm>
          <a:prstGeom prst="rect">
            <a:avLst/>
          </a:prstGeom>
        </p:spPr>
      </p:pic>
    </p:spTree>
    <p:extLst>
      <p:ext uri="{BB962C8B-B14F-4D97-AF65-F5344CB8AC3E}">
        <p14:creationId xmlns:p14="http://schemas.microsoft.com/office/powerpoint/2010/main" val="327469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194799" cy="6858000"/>
          </a:xfrm>
          <a:prstGeom prst="rect">
            <a:avLst/>
          </a:prstGeom>
        </p:spPr>
      </p:pic>
    </p:spTree>
    <p:extLst>
      <p:ext uri="{BB962C8B-B14F-4D97-AF65-F5344CB8AC3E}">
        <p14:creationId xmlns:p14="http://schemas.microsoft.com/office/powerpoint/2010/main" val="159939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B5583447-712C-46AC-897D-27DF789B1885}" type="slidenum">
              <a:rPr lang="en-US" smtClean="0"/>
              <a:pPr>
                <a:defRPr/>
              </a:pPr>
              <a:t>11</a:t>
            </a:fld>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7" y="0"/>
            <a:ext cx="9172153" cy="6858000"/>
          </a:xfrm>
          <a:prstGeom prst="rect">
            <a:avLst/>
          </a:prstGeom>
        </p:spPr>
      </p:pic>
    </p:spTree>
    <p:extLst>
      <p:ext uri="{BB962C8B-B14F-4D97-AF65-F5344CB8AC3E}">
        <p14:creationId xmlns:p14="http://schemas.microsoft.com/office/powerpoint/2010/main" val="287655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707637" y="6237312"/>
            <a:ext cx="432048" cy="3600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5583447-712C-46AC-897D-27DF789B1885}" type="slidenum">
              <a:rPr lang="en-US" sz="1000" smtClean="0">
                <a:solidFill>
                  <a:srgbClr val="FFFFFF"/>
                </a:solidFill>
              </a:rPr>
              <a:pPr algn="ctr">
                <a:defRPr/>
              </a:pPr>
              <a:t>12</a:t>
            </a:fld>
            <a:endParaRPr lang="en-US" sz="1000" dirty="0">
              <a:solidFill>
                <a:srgbClr val="FFFFFF"/>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 y="0"/>
            <a:ext cx="9160808" cy="6858000"/>
          </a:xfrm>
          <a:prstGeom prst="rect">
            <a:avLst/>
          </a:prstGeom>
        </p:spPr>
      </p:pic>
    </p:spTree>
    <p:extLst>
      <p:ext uri="{BB962C8B-B14F-4D97-AF65-F5344CB8AC3E}">
        <p14:creationId xmlns:p14="http://schemas.microsoft.com/office/powerpoint/2010/main" val="3849255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67"/>
            <a:ext cx="9144000" cy="6874934"/>
          </a:xfrm>
          <a:prstGeom prst="rect">
            <a:avLst/>
          </a:prstGeom>
        </p:spPr>
      </p:pic>
    </p:spTree>
    <p:extLst>
      <p:ext uri="{BB962C8B-B14F-4D97-AF65-F5344CB8AC3E}">
        <p14:creationId xmlns:p14="http://schemas.microsoft.com/office/powerpoint/2010/main" val="125810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15"/>
            <a:ext cx="9143999" cy="6870629"/>
          </a:xfrm>
          <a:prstGeom prst="rect">
            <a:avLst/>
          </a:prstGeom>
        </p:spPr>
      </p:pic>
    </p:spTree>
    <p:extLst>
      <p:ext uri="{BB962C8B-B14F-4D97-AF65-F5344CB8AC3E}">
        <p14:creationId xmlns:p14="http://schemas.microsoft.com/office/powerpoint/2010/main" val="248287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02593" y="2191711"/>
            <a:ext cx="184666" cy="1569660"/>
          </a:xfrm>
          <a:prstGeom prst="rect">
            <a:avLst/>
          </a:prstGeom>
          <a:noFill/>
        </p:spPr>
        <p:txBody>
          <a:bodyPr wrap="none">
            <a:spAutoFit/>
          </a:bodyPr>
          <a:lstStyle/>
          <a:p>
            <a:pPr algn="ctr"/>
            <a:endParaRPr lang="en-AU" sz="9600" b="1" dirty="0">
              <a:ln w="12700">
                <a:solidFill>
                  <a:prstClr val="white">
                    <a:lumMod val="75000"/>
                  </a:prstClr>
                </a:solidFill>
                <a:prstDash val="solid"/>
              </a:ln>
              <a:solidFill>
                <a:srgbClr val="4BACC6">
                  <a:lumMod val="75000"/>
                </a:srgbClr>
              </a:solidFill>
              <a:effectLst>
                <a:outerShdw blurRad="41275" dist="20320" dir="1080000" algn="tl" rotWithShape="0">
                  <a:srgbClr val="4BACC6">
                    <a:lumMod val="40000"/>
                    <a:lumOff val="60000"/>
                    <a:alpha val="40000"/>
                  </a:srgbClr>
                </a:outerShdw>
              </a:effectLst>
              <a:latin typeface="Calibri"/>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63"/>
            <a:ext cx="9143999" cy="6879126"/>
          </a:xfrm>
          <a:prstGeom prst="rect">
            <a:avLst/>
          </a:prstGeom>
        </p:spPr>
      </p:pic>
    </p:spTree>
    <p:extLst>
      <p:ext uri="{BB962C8B-B14F-4D97-AF65-F5344CB8AC3E}">
        <p14:creationId xmlns:p14="http://schemas.microsoft.com/office/powerpoint/2010/main" val="362083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35"/>
            <a:ext cx="9144000" cy="6865749"/>
          </a:xfrm>
          <a:prstGeom prst="rect">
            <a:avLst/>
          </a:prstGeom>
        </p:spPr>
      </p:pic>
    </p:spTree>
    <p:extLst>
      <p:ext uri="{BB962C8B-B14F-4D97-AF65-F5344CB8AC3E}">
        <p14:creationId xmlns:p14="http://schemas.microsoft.com/office/powerpoint/2010/main" val="15652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5093" y="908720"/>
            <a:ext cx="4032447" cy="3108543"/>
          </a:xfrm>
          <a:prstGeom prst="rect">
            <a:avLst/>
          </a:prstGeom>
          <a:noFill/>
        </p:spPr>
        <p:txBody>
          <a:bodyPr wrap="square" rtlCol="0">
            <a:spAutoFit/>
          </a:bodyPr>
          <a:lstStyle/>
          <a:p>
            <a:r>
              <a:rPr lang="en-US" sz="4400" b="1" dirty="0" smtClean="0">
                <a:solidFill>
                  <a:srgbClr val="7030A0"/>
                </a:solidFill>
                <a:latin typeface="Helvetica 65 Medium"/>
              </a:rPr>
              <a:t>Act 1</a:t>
            </a:r>
          </a:p>
          <a:p>
            <a:r>
              <a:rPr lang="en-US" sz="4400" b="1" dirty="0" smtClean="0">
                <a:solidFill>
                  <a:srgbClr val="7030A0"/>
                </a:solidFill>
                <a:latin typeface="Helvetica 65 Medium"/>
              </a:rPr>
              <a:t>Introduction</a:t>
            </a:r>
          </a:p>
          <a:p>
            <a:endParaRPr lang="en-US" sz="4400" b="1" dirty="0" smtClean="0">
              <a:solidFill>
                <a:srgbClr val="7030A0"/>
              </a:solidFill>
              <a:latin typeface="Helvetica 65 Medium"/>
            </a:endParaRPr>
          </a:p>
          <a:p>
            <a:r>
              <a:rPr lang="en-US" sz="3200" b="1" dirty="0" smtClean="0">
                <a:solidFill>
                  <a:srgbClr val="67528C"/>
                </a:solidFill>
                <a:latin typeface="Helvetica 45 Light"/>
              </a:rPr>
              <a:t>What questions come to mind?</a:t>
            </a:r>
            <a:endParaRPr lang="en-US" sz="3200" b="1" dirty="0">
              <a:solidFill>
                <a:srgbClr val="002060"/>
              </a:solidFill>
              <a:latin typeface="Helvetica 45 Light"/>
            </a:endParaRPr>
          </a:p>
        </p:txBody>
      </p:sp>
      <p:sp>
        <p:nvSpPr>
          <p:cNvPr id="5" name="Title 1"/>
          <p:cNvSpPr>
            <a:spLocks noGrp="1"/>
          </p:cNvSpPr>
          <p:nvPr>
            <p:ph type="title"/>
          </p:nvPr>
        </p:nvSpPr>
        <p:spPr>
          <a:xfrm>
            <a:off x="251520" y="-1152128"/>
            <a:ext cx="9756576" cy="1152128"/>
          </a:xfrm>
        </p:spPr>
        <p:txBody>
          <a:bodyPr>
            <a:normAutofit fontScale="90000"/>
          </a:bodyPr>
          <a:lstStyle/>
          <a:p>
            <a:r>
              <a:rPr lang="en-US" sz="5300" b="1" dirty="0" smtClean="0">
                <a:solidFill>
                  <a:schemeClr val="bg1"/>
                </a:solidFill>
              </a:rPr>
              <a:t>Act 1</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288" y="1268760"/>
            <a:ext cx="3678080" cy="4400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Discuss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37569"/>
            <a:ext cx="359676" cy="359676"/>
          </a:xfrm>
          <a:prstGeom prst="rect">
            <a:avLst/>
          </a:prstGeom>
        </p:spPr>
      </p:pic>
      <p:sp>
        <p:nvSpPr>
          <p:cNvPr id="2" name="Rectangle 1"/>
          <p:cNvSpPr/>
          <p:nvPr/>
        </p:nvSpPr>
        <p:spPr>
          <a:xfrm>
            <a:off x="3396495" y="5870318"/>
            <a:ext cx="5801653" cy="369332"/>
          </a:xfrm>
          <a:prstGeom prst="rect">
            <a:avLst/>
          </a:prstGeom>
        </p:spPr>
        <p:txBody>
          <a:bodyPr wrap="none">
            <a:spAutoFit/>
          </a:bodyPr>
          <a:lstStyle/>
          <a:p>
            <a:r>
              <a:rPr lang="en-AU" dirty="0">
                <a:hlinkClick r:id="rId5"/>
              </a:rPr>
              <a:t>http://</a:t>
            </a:r>
            <a:r>
              <a:rPr lang="en-AU" dirty="0" smtClean="0">
                <a:hlinkClick r:id="rId5"/>
              </a:rPr>
              <a:t>threeacts.mrmeyer.com/watertank/act1/act1.mov</a:t>
            </a:r>
            <a:r>
              <a:rPr lang="en-AU" dirty="0" smtClean="0"/>
              <a:t> </a:t>
            </a:r>
            <a:endParaRPr lang="en-AU" dirty="0"/>
          </a:p>
        </p:txBody>
      </p:sp>
      <p:pic>
        <p:nvPicPr>
          <p:cNvPr id="8" name="Picture 2" descr="C:\Users\DimitriadisM\AppData\Local\Microsoft\Windows\Temporary Internet Files\Content.IE5\JF4X1R3M\PngMedium-arrow-pointing-right-circular-button-16021[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853" y="38042"/>
            <a:ext cx="517334" cy="51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11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46"/>
            <a:ext cx="9144000" cy="6888892"/>
          </a:xfrm>
          <a:prstGeom prst="rect">
            <a:avLst/>
          </a:prstGeom>
        </p:spPr>
      </p:pic>
    </p:spTree>
    <p:extLst>
      <p:ext uri="{BB962C8B-B14F-4D97-AF65-F5344CB8AC3E}">
        <p14:creationId xmlns:p14="http://schemas.microsoft.com/office/powerpoint/2010/main" val="99191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3" y="0"/>
            <a:ext cx="9237306" cy="6858000"/>
          </a:xfrm>
          <a:prstGeom prst="rect">
            <a:avLst/>
          </a:prstGeom>
        </p:spPr>
      </p:pic>
    </p:spTree>
    <p:extLst>
      <p:ext uri="{BB962C8B-B14F-4D97-AF65-F5344CB8AC3E}">
        <p14:creationId xmlns:p14="http://schemas.microsoft.com/office/powerpoint/2010/main" val="270132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92080" y="332656"/>
            <a:ext cx="3270235" cy="223138"/>
          </a:xfrm>
          <a:prstGeom prst="rect">
            <a:avLst/>
          </a:prstGeom>
        </p:spPr>
        <p:txBody>
          <a:bodyPr vert="horz" wrap="square" lIns="0" tIns="0" rIns="0" bIns="0" rtlCol="0">
            <a:spAutoFit/>
          </a:bodyPr>
          <a:lstStyle/>
          <a:p>
            <a:pPr marL="12700"/>
            <a:r>
              <a:rPr sz="700" dirty="0">
                <a:solidFill>
                  <a:srgbClr val="414042"/>
                </a:solidFill>
                <a:latin typeface="Myriad Pro"/>
                <a:ea typeface="ＭＳ Ｐゴシック" pitchFamily="34" charset="-128"/>
                <a:cs typeface="Myriad Pro"/>
              </a:rPr>
              <a:t>DE</a:t>
            </a:r>
            <a:r>
              <a:rPr sz="700" spc="-60" dirty="0">
                <a:solidFill>
                  <a:srgbClr val="414042"/>
                </a:solidFill>
                <a:latin typeface="Myriad Pro"/>
                <a:ea typeface="ＭＳ Ｐゴシック" pitchFamily="34" charset="-128"/>
                <a:cs typeface="Myriad Pro"/>
              </a:rPr>
              <a:t>P</a:t>
            </a:r>
            <a:r>
              <a:rPr sz="700" dirty="0">
                <a:solidFill>
                  <a:srgbClr val="414042"/>
                </a:solidFill>
                <a:latin typeface="Myriad Pro"/>
                <a:ea typeface="ＭＳ Ｐゴシック" pitchFamily="34" charset="-128"/>
                <a:cs typeface="Myriad Pro"/>
              </a:rPr>
              <a:t>A</a:t>
            </a:r>
            <a:r>
              <a:rPr sz="700" spc="5" dirty="0">
                <a:solidFill>
                  <a:srgbClr val="414042"/>
                </a:solidFill>
                <a:latin typeface="Myriad Pro"/>
                <a:ea typeface="ＭＳ Ｐゴシック" pitchFamily="34" charset="-128"/>
                <a:cs typeface="Myriad Pro"/>
              </a:rPr>
              <a:t>R</a:t>
            </a:r>
            <a:r>
              <a:rPr sz="700" dirty="0">
                <a:solidFill>
                  <a:srgbClr val="414042"/>
                </a:solidFill>
                <a:latin typeface="Myriad Pro"/>
                <a:ea typeface="ＭＳ Ｐゴシック" pitchFamily="34" charset="-128"/>
                <a:cs typeface="Myriad Pro"/>
              </a:rPr>
              <a:t>TMENT FOR EDUC</a:t>
            </a:r>
            <a:r>
              <a:rPr sz="700" spc="-55" dirty="0">
                <a:solidFill>
                  <a:srgbClr val="414042"/>
                </a:solidFill>
                <a:latin typeface="Myriad Pro"/>
                <a:ea typeface="ＭＳ Ｐゴシック" pitchFamily="34" charset="-128"/>
                <a:cs typeface="Myriad Pro"/>
              </a:rPr>
              <a:t>A</a:t>
            </a:r>
            <a:r>
              <a:rPr sz="700" dirty="0">
                <a:solidFill>
                  <a:srgbClr val="414042"/>
                </a:solidFill>
                <a:latin typeface="Myriad Pro"/>
                <a:ea typeface="ＭＳ Ｐゴシック" pitchFamily="34" charset="-128"/>
                <a:cs typeface="Myriad Pro"/>
              </a:rPr>
              <a:t>TION AND CHILD D</a:t>
            </a:r>
            <a:r>
              <a:rPr sz="700" spc="5" dirty="0">
                <a:solidFill>
                  <a:srgbClr val="414042"/>
                </a:solidFill>
                <a:latin typeface="Myriad Pro"/>
                <a:ea typeface="ＭＳ Ｐゴシック" pitchFamily="34" charset="-128"/>
                <a:cs typeface="Myriad Pro"/>
              </a:rPr>
              <a:t>E</a:t>
            </a:r>
            <a:r>
              <a:rPr sz="700" dirty="0">
                <a:solidFill>
                  <a:srgbClr val="414042"/>
                </a:solidFill>
                <a:latin typeface="Myriad Pro"/>
                <a:ea typeface="ＭＳ Ｐゴシック" pitchFamily="34" charset="-128"/>
                <a:cs typeface="Myriad Pro"/>
              </a:rPr>
              <a:t>VE</a:t>
            </a:r>
            <a:r>
              <a:rPr sz="700" spc="-30" dirty="0">
                <a:solidFill>
                  <a:srgbClr val="414042"/>
                </a:solidFill>
                <a:latin typeface="Myriad Pro"/>
                <a:ea typeface="ＭＳ Ｐゴシック" pitchFamily="34" charset="-128"/>
                <a:cs typeface="Myriad Pro"/>
              </a:rPr>
              <a:t>L</a:t>
            </a:r>
            <a:r>
              <a:rPr sz="700" dirty="0">
                <a:solidFill>
                  <a:srgbClr val="414042"/>
                </a:solidFill>
                <a:latin typeface="Myriad Pro"/>
                <a:ea typeface="ＭＳ Ｐゴシック" pitchFamily="34" charset="-128"/>
                <a:cs typeface="Myriad Pro"/>
              </a:rPr>
              <a:t>O</a:t>
            </a:r>
            <a:r>
              <a:rPr sz="700" spc="-10" dirty="0">
                <a:solidFill>
                  <a:srgbClr val="414042"/>
                </a:solidFill>
                <a:latin typeface="Myriad Pro"/>
                <a:ea typeface="ＭＳ Ｐゴシック" pitchFamily="34" charset="-128"/>
                <a:cs typeface="Myriad Pro"/>
              </a:rPr>
              <a:t>P</a:t>
            </a:r>
            <a:r>
              <a:rPr sz="700" dirty="0">
                <a:solidFill>
                  <a:srgbClr val="414042"/>
                </a:solidFill>
                <a:latin typeface="Myriad Pro"/>
                <a:ea typeface="ＭＳ Ｐゴシック" pitchFamily="34" charset="-128"/>
                <a:cs typeface="Myriad Pro"/>
              </a:rPr>
              <a:t>MENT</a:t>
            </a:r>
            <a:endParaRPr sz="700" dirty="0">
              <a:solidFill>
                <a:prstClr val="black"/>
              </a:solidFill>
              <a:latin typeface="Myriad Pro"/>
              <a:ea typeface="ＭＳ Ｐゴシック" pitchFamily="34" charset="-128"/>
              <a:cs typeface="Myriad Pro"/>
            </a:endParaRPr>
          </a:p>
          <a:p>
            <a:pPr marL="1277620">
              <a:spcBef>
                <a:spcPts val="60"/>
              </a:spcBef>
            </a:pPr>
            <a:r>
              <a:rPr sz="700" dirty="0">
                <a:solidFill>
                  <a:srgbClr val="565EAA"/>
                </a:solidFill>
                <a:latin typeface="Myriad Pro"/>
                <a:ea typeface="ＭＳ Ｐゴシック" pitchFamily="34" charset="-128"/>
                <a:cs typeface="Myriad Pro"/>
              </a:rPr>
              <a:t>OFFICE FOR EDUC</a:t>
            </a:r>
            <a:r>
              <a:rPr sz="700" spc="-55" dirty="0">
                <a:solidFill>
                  <a:srgbClr val="565EAA"/>
                </a:solidFill>
                <a:latin typeface="Myriad Pro"/>
                <a:ea typeface="ＭＳ Ｐゴシック" pitchFamily="34" charset="-128"/>
                <a:cs typeface="Myriad Pro"/>
              </a:rPr>
              <a:t>A</a:t>
            </a:r>
            <a:r>
              <a:rPr sz="700" dirty="0">
                <a:solidFill>
                  <a:srgbClr val="565EAA"/>
                </a:solidFill>
                <a:latin typeface="Myriad Pro"/>
                <a:ea typeface="ＭＳ Ｐゴシック" pitchFamily="34" charset="-128"/>
                <a:cs typeface="Myriad Pro"/>
              </a:rPr>
              <a:t>TION</a:t>
            </a:r>
            <a:endParaRPr sz="700" dirty="0">
              <a:solidFill>
                <a:prstClr val="black"/>
              </a:solidFill>
              <a:latin typeface="Myriad Pro"/>
              <a:ea typeface="ＭＳ Ｐゴシック" pitchFamily="34" charset="-128"/>
              <a:cs typeface="Myriad Pro"/>
            </a:endParaRPr>
          </a:p>
        </p:txBody>
      </p:sp>
      <p:sp>
        <p:nvSpPr>
          <p:cNvPr id="3" name="object 3"/>
          <p:cNvSpPr/>
          <p:nvPr/>
        </p:nvSpPr>
        <p:spPr>
          <a:xfrm>
            <a:off x="4960073" y="614730"/>
            <a:ext cx="913130" cy="108585"/>
          </a:xfrm>
          <a:custGeom>
            <a:avLst/>
            <a:gdLst/>
            <a:ahLst/>
            <a:cxnLst/>
            <a:rect l="l" t="t" r="r" b="b"/>
            <a:pathLst>
              <a:path w="913129" h="108584">
                <a:moveTo>
                  <a:pt x="0" y="108038"/>
                </a:moveTo>
                <a:lnTo>
                  <a:pt x="912964" y="108038"/>
                </a:lnTo>
                <a:lnTo>
                  <a:pt x="912964" y="0"/>
                </a:lnTo>
                <a:lnTo>
                  <a:pt x="0" y="0"/>
                </a:lnTo>
                <a:lnTo>
                  <a:pt x="0" y="108038"/>
                </a:lnTo>
                <a:close/>
              </a:path>
            </a:pathLst>
          </a:custGeom>
          <a:solidFill>
            <a:srgbClr val="228EC9"/>
          </a:solidFill>
        </p:spPr>
        <p:txBody>
          <a:bodyPr wrap="square" lIns="0" tIns="0" rIns="0" bIns="0" rtlCol="0"/>
          <a:lstStyle/>
          <a:p>
            <a:endParaRPr>
              <a:solidFill>
                <a:prstClr val="black"/>
              </a:solidFill>
              <a:ea typeface="ＭＳ Ｐゴシック" pitchFamily="34" charset="-128"/>
            </a:endParaRPr>
          </a:p>
        </p:txBody>
      </p:sp>
      <p:sp>
        <p:nvSpPr>
          <p:cNvPr id="4" name="object 4"/>
          <p:cNvSpPr/>
          <p:nvPr/>
        </p:nvSpPr>
        <p:spPr>
          <a:xfrm>
            <a:off x="5873038" y="614730"/>
            <a:ext cx="913130" cy="108585"/>
          </a:xfrm>
          <a:custGeom>
            <a:avLst/>
            <a:gdLst/>
            <a:ahLst/>
            <a:cxnLst/>
            <a:rect l="l" t="t" r="r" b="b"/>
            <a:pathLst>
              <a:path w="913129" h="108584">
                <a:moveTo>
                  <a:pt x="0" y="108038"/>
                </a:moveTo>
                <a:lnTo>
                  <a:pt x="912964" y="108038"/>
                </a:lnTo>
                <a:lnTo>
                  <a:pt x="912964" y="0"/>
                </a:lnTo>
                <a:lnTo>
                  <a:pt x="0" y="0"/>
                </a:lnTo>
                <a:lnTo>
                  <a:pt x="0" y="108038"/>
                </a:lnTo>
                <a:close/>
              </a:path>
            </a:pathLst>
          </a:custGeom>
          <a:solidFill>
            <a:srgbClr val="8AC562"/>
          </a:solidFill>
        </p:spPr>
        <p:txBody>
          <a:bodyPr wrap="square" lIns="0" tIns="0" rIns="0" bIns="0" rtlCol="0"/>
          <a:lstStyle/>
          <a:p>
            <a:endParaRPr>
              <a:solidFill>
                <a:prstClr val="black"/>
              </a:solidFill>
              <a:ea typeface="ＭＳ Ｐゴシック" pitchFamily="34" charset="-128"/>
            </a:endParaRPr>
          </a:p>
        </p:txBody>
      </p:sp>
      <p:sp>
        <p:nvSpPr>
          <p:cNvPr id="5" name="object 5"/>
          <p:cNvSpPr/>
          <p:nvPr/>
        </p:nvSpPr>
        <p:spPr>
          <a:xfrm>
            <a:off x="6786003" y="614730"/>
            <a:ext cx="913130" cy="108585"/>
          </a:xfrm>
          <a:custGeom>
            <a:avLst/>
            <a:gdLst/>
            <a:ahLst/>
            <a:cxnLst/>
            <a:rect l="l" t="t" r="r" b="b"/>
            <a:pathLst>
              <a:path w="913129" h="108584">
                <a:moveTo>
                  <a:pt x="0" y="108038"/>
                </a:moveTo>
                <a:lnTo>
                  <a:pt x="912964" y="108038"/>
                </a:lnTo>
                <a:lnTo>
                  <a:pt x="912964" y="0"/>
                </a:lnTo>
                <a:lnTo>
                  <a:pt x="0" y="0"/>
                </a:lnTo>
                <a:lnTo>
                  <a:pt x="0" y="108038"/>
                </a:lnTo>
                <a:close/>
              </a:path>
            </a:pathLst>
          </a:custGeom>
          <a:solidFill>
            <a:srgbClr val="E25443"/>
          </a:solidFill>
        </p:spPr>
        <p:txBody>
          <a:bodyPr wrap="square" lIns="0" tIns="0" rIns="0" bIns="0" rtlCol="0"/>
          <a:lstStyle/>
          <a:p>
            <a:endParaRPr>
              <a:solidFill>
                <a:prstClr val="black"/>
              </a:solidFill>
              <a:ea typeface="ＭＳ Ｐゴシック" pitchFamily="34" charset="-128"/>
            </a:endParaRPr>
          </a:p>
        </p:txBody>
      </p:sp>
      <p:sp>
        <p:nvSpPr>
          <p:cNvPr id="6" name="object 6"/>
          <p:cNvSpPr/>
          <p:nvPr/>
        </p:nvSpPr>
        <p:spPr>
          <a:xfrm>
            <a:off x="7698959" y="614725"/>
            <a:ext cx="913130" cy="108585"/>
          </a:xfrm>
          <a:custGeom>
            <a:avLst/>
            <a:gdLst/>
            <a:ahLst/>
            <a:cxnLst/>
            <a:rect l="l" t="t" r="r" b="b"/>
            <a:pathLst>
              <a:path w="913129" h="108584">
                <a:moveTo>
                  <a:pt x="912964" y="0"/>
                </a:moveTo>
                <a:lnTo>
                  <a:pt x="0" y="0"/>
                </a:lnTo>
                <a:lnTo>
                  <a:pt x="0" y="108038"/>
                </a:lnTo>
                <a:lnTo>
                  <a:pt x="851039" y="108038"/>
                </a:lnTo>
                <a:lnTo>
                  <a:pt x="912964" y="0"/>
                </a:lnTo>
                <a:close/>
              </a:path>
            </a:pathLst>
          </a:custGeom>
          <a:solidFill>
            <a:srgbClr val="FAA21B"/>
          </a:solidFill>
        </p:spPr>
        <p:txBody>
          <a:bodyPr wrap="square" lIns="0" tIns="0" rIns="0" bIns="0" rtlCol="0"/>
          <a:lstStyle/>
          <a:p>
            <a:endParaRPr>
              <a:solidFill>
                <a:prstClr val="black"/>
              </a:solidFill>
              <a:ea typeface="ＭＳ Ｐゴシック" pitchFamily="34" charset="-128"/>
            </a:endParaRPr>
          </a:p>
        </p:txBody>
      </p:sp>
      <p:sp>
        <p:nvSpPr>
          <p:cNvPr id="21" name="Slide Number Placeholder 1"/>
          <p:cNvSpPr txBox="1">
            <a:spLocks/>
          </p:cNvSpPr>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defPPr>
              <a:defRPr lang="en-AU"/>
            </a:defPPr>
            <a:lvl1pPr algn="ctr" rtl="0" fontAlgn="base">
              <a:spcBef>
                <a:spcPct val="0"/>
              </a:spcBef>
              <a:spcAft>
                <a:spcPct val="0"/>
              </a:spcAft>
              <a:defRPr sz="1000" kern="1200">
                <a:solidFill>
                  <a:schemeClr val="bg1"/>
                </a:solidFill>
                <a:latin typeface="+mn-lt"/>
                <a:ea typeface="ＭＳ Ｐゴシック" pitchFamily="34" charset="-128"/>
                <a:cs typeface="+mn-cs"/>
              </a:defRPr>
            </a:lvl1pPr>
            <a:lvl2pPr marL="457145"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29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435"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581"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5726" algn="l" defTabSz="914290" rtl="0" eaLnBrk="1" latinLnBrk="0" hangingPunct="1">
              <a:defRPr kern="1200">
                <a:solidFill>
                  <a:schemeClr val="tx1"/>
                </a:solidFill>
                <a:latin typeface="Arial" charset="0"/>
                <a:ea typeface="ＭＳ Ｐゴシック" pitchFamily="34" charset="-128"/>
                <a:cs typeface="+mn-cs"/>
              </a:defRPr>
            </a:lvl6pPr>
            <a:lvl7pPr marL="2742871" algn="l" defTabSz="914290" rtl="0" eaLnBrk="1" latinLnBrk="0" hangingPunct="1">
              <a:defRPr kern="1200">
                <a:solidFill>
                  <a:schemeClr val="tx1"/>
                </a:solidFill>
                <a:latin typeface="Arial" charset="0"/>
                <a:ea typeface="ＭＳ Ｐゴシック" pitchFamily="34" charset="-128"/>
                <a:cs typeface="+mn-cs"/>
              </a:defRPr>
            </a:lvl7pPr>
            <a:lvl8pPr marL="3200016" algn="l" defTabSz="914290" rtl="0" eaLnBrk="1" latinLnBrk="0" hangingPunct="1">
              <a:defRPr kern="1200">
                <a:solidFill>
                  <a:schemeClr val="tx1"/>
                </a:solidFill>
                <a:latin typeface="Arial" charset="0"/>
                <a:ea typeface="ＭＳ Ｐゴシック" pitchFamily="34" charset="-128"/>
                <a:cs typeface="+mn-cs"/>
              </a:defRPr>
            </a:lvl8pPr>
            <a:lvl9pPr marL="3657161" algn="l" defTabSz="914290" rtl="0" eaLnBrk="1" latinLnBrk="0" hangingPunct="1">
              <a:defRPr kern="1200">
                <a:solidFill>
                  <a:schemeClr val="tx1"/>
                </a:solidFill>
                <a:latin typeface="Arial" charset="0"/>
                <a:ea typeface="ＭＳ Ｐゴシック" pitchFamily="34" charset="-128"/>
                <a:cs typeface="+mn-cs"/>
              </a:defRPr>
            </a:lvl9pPr>
          </a:lstStyle>
          <a:p>
            <a:pPr>
              <a:defRPr/>
            </a:pPr>
            <a:fld id="{B5583447-712C-46AC-897D-27DF789B1885}" type="slidenum">
              <a:rPr lang="en-US" smtClean="0">
                <a:solidFill>
                  <a:srgbClr val="FFFFFF"/>
                </a:solidFill>
              </a:rPr>
              <a:pPr>
                <a:defRPr/>
              </a:pPr>
              <a:t>2</a:t>
            </a:fld>
            <a:endParaRPr lang="en-US" dirty="0">
              <a:solidFill>
                <a:srgbClr val="FFFFFF"/>
              </a:solidFill>
            </a:endParaRPr>
          </a:p>
        </p:txBody>
      </p:sp>
      <p:pic>
        <p:nvPicPr>
          <p:cNvPr id="18" name="Picture 1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75"/>
            <a:ext cx="9144000" cy="6895750"/>
          </a:xfrm>
          <a:prstGeom prst="rect">
            <a:avLst/>
          </a:prstGeom>
        </p:spPr>
      </p:pic>
    </p:spTree>
    <p:extLst>
      <p:ext uri="{BB962C8B-B14F-4D97-AF65-F5344CB8AC3E}">
        <p14:creationId xmlns:p14="http://schemas.microsoft.com/office/powerpoint/2010/main" val="414065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B5583447-712C-46AC-897D-27DF789B1885}" type="slidenum">
              <a:rPr lang="en-US" smtClean="0"/>
              <a:pPr>
                <a:defRPr/>
              </a:pPr>
              <a:t>20</a:t>
            </a:fld>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22"/>
            <a:ext cx="9144000" cy="6912244"/>
          </a:xfrm>
          <a:prstGeom prst="rect">
            <a:avLst/>
          </a:prstGeom>
        </p:spPr>
      </p:pic>
    </p:spTree>
    <p:extLst>
      <p:ext uri="{BB962C8B-B14F-4D97-AF65-F5344CB8AC3E}">
        <p14:creationId xmlns:p14="http://schemas.microsoft.com/office/powerpoint/2010/main" val="53714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2" y="0"/>
            <a:ext cx="9273884" cy="6857999"/>
          </a:xfrm>
          <a:prstGeom prst="rect">
            <a:avLst/>
          </a:prstGeom>
        </p:spPr>
      </p:pic>
    </p:spTree>
    <p:extLst>
      <p:ext uri="{BB962C8B-B14F-4D97-AF65-F5344CB8AC3E}">
        <p14:creationId xmlns:p14="http://schemas.microsoft.com/office/powerpoint/2010/main" val="407931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54" y="-1"/>
            <a:ext cx="9247254" cy="7003531"/>
          </a:xfrm>
          <a:prstGeom prst="rect">
            <a:avLst/>
          </a:prstGeom>
          <a:solidFill>
            <a:schemeClr val="bg1"/>
          </a:solidFill>
          <a:ln>
            <a:noFill/>
          </a:ln>
          <a:extLst/>
        </p:spPr>
      </p:pic>
      <p:sp>
        <p:nvSpPr>
          <p:cNvPr id="2" name="Rectangle 1"/>
          <p:cNvSpPr/>
          <p:nvPr/>
        </p:nvSpPr>
        <p:spPr>
          <a:xfrm>
            <a:off x="1259632" y="5949280"/>
            <a:ext cx="8028384" cy="369332"/>
          </a:xfrm>
          <a:prstGeom prst="rect">
            <a:avLst/>
          </a:prstGeom>
        </p:spPr>
        <p:txBody>
          <a:bodyPr wrap="square">
            <a:spAutoFit/>
          </a:bodyPr>
          <a:lstStyle/>
          <a:p>
            <a:r>
              <a:rPr lang="en-AU" dirty="0" smtClean="0">
                <a:hlinkClick r:id="rId4"/>
              </a:rPr>
              <a:t>www.ted.com/talks/dan_meyer_math_curriculum_makeover?language=en</a:t>
            </a:r>
            <a:r>
              <a:rPr lang="en-AU" dirty="0" smtClean="0"/>
              <a:t>  </a:t>
            </a:r>
            <a:endParaRPr lang="en-AU" dirty="0"/>
          </a:p>
        </p:txBody>
      </p:sp>
      <p:pic>
        <p:nvPicPr>
          <p:cNvPr id="5" name="Picture 2" descr="C:\Users\DimitriadisM\AppData\Local\Microsoft\Windows\Temporary Internet Files\Content.IE5\JF4X1R3M\PngMedium-arrow-pointing-right-circular-button-16021[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123404"/>
            <a:ext cx="517334" cy="5173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613" y="44576"/>
            <a:ext cx="8654061" cy="596162"/>
          </a:xfrm>
          <a:prstGeom prst="rect">
            <a:avLst/>
          </a:prstGeom>
          <a:solidFill>
            <a:schemeClr val="bg1"/>
          </a:solidFill>
        </p:spPr>
        <p:txBody>
          <a:bodyPr wrap="square">
            <a:spAutoFit/>
          </a:bodyPr>
          <a:lstStyle/>
          <a:p>
            <a:r>
              <a:rPr lang="en-US" sz="3200" b="1" dirty="0" smtClean="0">
                <a:solidFill>
                  <a:srgbClr val="7030A0"/>
                </a:solidFill>
                <a:latin typeface="Helvetica 65 Medium"/>
              </a:rPr>
              <a:t>     Students determine the problem</a:t>
            </a:r>
            <a:endParaRPr lang="en-US" sz="3200" b="1" dirty="0">
              <a:solidFill>
                <a:srgbClr val="7030A0"/>
              </a:solidFill>
              <a:latin typeface="Helvetica 65 Medium"/>
            </a:endParaRPr>
          </a:p>
        </p:txBody>
      </p:sp>
      <p:pic>
        <p:nvPicPr>
          <p:cNvPr id="7" name="Picture 2" descr="C:\Users\DimitriadisM\AppData\Local\Microsoft\Windows\Temporary Internet Files\Content.IE5\JF4X1R3M\PngMedium-arrow-pointing-right-circular-button-16021[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990"/>
            <a:ext cx="517334" cy="51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1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n link.tiff">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1809678"/>
            <a:ext cx="3496346" cy="3460876"/>
          </a:xfrm>
          <a:prstGeom prst="rect">
            <a:avLst/>
          </a:prstGeom>
          <a:ln>
            <a:noFill/>
          </a:ln>
          <a:effectLst>
            <a:outerShdw blurRad="190500" algn="tl" rotWithShape="0">
              <a:srgbClr val="000000">
                <a:alpha val="70000"/>
              </a:srgbClr>
            </a:outerShdw>
          </a:effectLst>
        </p:spPr>
      </p:pic>
      <p:sp>
        <p:nvSpPr>
          <p:cNvPr id="4" name="Title 1"/>
          <p:cNvSpPr>
            <a:spLocks noGrp="1"/>
          </p:cNvSpPr>
          <p:nvPr>
            <p:ph type="title"/>
          </p:nvPr>
        </p:nvSpPr>
        <p:spPr>
          <a:xfrm>
            <a:off x="378060" y="659088"/>
            <a:ext cx="8292702" cy="1143000"/>
          </a:xfrm>
        </p:spPr>
        <p:txBody>
          <a:bodyPr/>
          <a:lstStyle/>
          <a:p>
            <a:r>
              <a:rPr lang="en-US" b="1" dirty="0" smtClean="0">
                <a:solidFill>
                  <a:srgbClr val="7030A0"/>
                </a:solidFill>
              </a:rPr>
              <a:t>Where can I find more ideas?</a:t>
            </a:r>
            <a:endParaRPr lang="en-US" b="1" dirty="0">
              <a:solidFill>
                <a:srgbClr val="7030A0"/>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752" y="1815984"/>
            <a:ext cx="4464528" cy="34608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19959" y="5517232"/>
            <a:ext cx="8808641" cy="677108"/>
          </a:xfrm>
          <a:prstGeom prst="rect">
            <a:avLst/>
          </a:prstGeom>
        </p:spPr>
        <p:txBody>
          <a:bodyPr wrap="square">
            <a:spAutoFit/>
          </a:bodyPr>
          <a:lstStyle/>
          <a:p>
            <a:r>
              <a:rPr lang="en-AU" sz="2000" b="1" dirty="0">
                <a:solidFill>
                  <a:srgbClr val="4F2EA2"/>
                </a:solidFill>
              </a:rPr>
              <a:t>blog.mrmeyer</a:t>
            </a:r>
            <a:r>
              <a:rPr lang="en-AU" sz="2000" dirty="0">
                <a:solidFill>
                  <a:srgbClr val="4F2EA2"/>
                </a:solidFill>
              </a:rPr>
              <a:t>.com/2011/the-three-acts-of-a-mathematical-story</a:t>
            </a:r>
            <a:r>
              <a:rPr lang="en-AU" dirty="0" smtClean="0">
                <a:solidFill>
                  <a:srgbClr val="4F2EA2"/>
                </a:solidFill>
              </a:rPr>
              <a:t>/</a:t>
            </a:r>
          </a:p>
          <a:p>
            <a:endParaRPr lang="en-AU" dirty="0"/>
          </a:p>
        </p:txBody>
      </p:sp>
    </p:spTree>
    <p:extLst>
      <p:ext uri="{BB962C8B-B14F-4D97-AF65-F5344CB8AC3E}">
        <p14:creationId xmlns:p14="http://schemas.microsoft.com/office/powerpoint/2010/main" val="309072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03" y="0"/>
            <a:ext cx="9216406" cy="6858000"/>
          </a:xfrm>
          <a:prstGeom prst="rect">
            <a:avLst/>
          </a:prstGeom>
        </p:spPr>
      </p:pic>
    </p:spTree>
    <p:extLst>
      <p:ext uri="{BB962C8B-B14F-4D97-AF65-F5344CB8AC3E}">
        <p14:creationId xmlns:p14="http://schemas.microsoft.com/office/powerpoint/2010/main" val="2229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6" y="0"/>
            <a:ext cx="9190651" cy="6858000"/>
          </a:xfrm>
          <a:prstGeom prst="rect">
            <a:avLst/>
          </a:prstGeom>
        </p:spPr>
      </p:pic>
    </p:spTree>
    <p:extLst>
      <p:ext uri="{BB962C8B-B14F-4D97-AF65-F5344CB8AC3E}">
        <p14:creationId xmlns:p14="http://schemas.microsoft.com/office/powerpoint/2010/main" val="94131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5" y="0"/>
            <a:ext cx="9174891" cy="6858000"/>
          </a:xfrm>
          <a:prstGeom prst="rect">
            <a:avLst/>
          </a:prstGeom>
        </p:spPr>
      </p:pic>
    </p:spTree>
    <p:extLst>
      <p:ext uri="{BB962C8B-B14F-4D97-AF65-F5344CB8AC3E}">
        <p14:creationId xmlns:p14="http://schemas.microsoft.com/office/powerpoint/2010/main" val="328749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B5583447-712C-46AC-897D-27DF789B1885}" type="slidenum">
              <a:rPr lang="en-US" smtClean="0"/>
              <a:pPr>
                <a:defRPr/>
              </a:pPr>
              <a:t>27</a:t>
            </a:fld>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997"/>
            <a:ext cx="9144000" cy="6931993"/>
          </a:xfrm>
          <a:prstGeom prst="rect">
            <a:avLst/>
          </a:prstGeom>
        </p:spPr>
      </p:pic>
    </p:spTree>
    <p:extLst>
      <p:ext uri="{BB962C8B-B14F-4D97-AF65-F5344CB8AC3E}">
        <p14:creationId xmlns:p14="http://schemas.microsoft.com/office/powerpoint/2010/main" val="45792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28</a:t>
            </a:fld>
            <a:endParaRPr lang="en-US"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2" y="0"/>
            <a:ext cx="9206203" cy="6858000"/>
          </a:xfrm>
          <a:prstGeom prst="rect">
            <a:avLst/>
          </a:prstGeom>
        </p:spPr>
      </p:pic>
    </p:spTree>
    <p:extLst>
      <p:ext uri="{BB962C8B-B14F-4D97-AF65-F5344CB8AC3E}">
        <p14:creationId xmlns:p14="http://schemas.microsoft.com/office/powerpoint/2010/main" val="270599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lvl1pPr algn="ctr">
              <a:defRPr sz="1000">
                <a:solidFill>
                  <a:schemeClr val="bg1"/>
                </a:solidFill>
                <a:latin typeface="+mn-lt"/>
              </a:defRPr>
            </a:lvl1pPr>
          </a:lstStyle>
          <a:p>
            <a:pPr>
              <a:defRPr/>
            </a:pPr>
            <a:fld id="{B5583447-712C-46AC-897D-27DF789B1885}" type="slidenum">
              <a:rPr lang="en-US" smtClean="0"/>
              <a:pPr>
                <a:defRPr/>
              </a:pPr>
              <a:t>29</a:t>
            </a:fld>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 y="0"/>
            <a:ext cx="9149161" cy="6858000"/>
          </a:xfrm>
          <a:prstGeom prst="rect">
            <a:avLst/>
          </a:prstGeom>
        </p:spPr>
      </p:pic>
    </p:spTree>
    <p:extLst>
      <p:ext uri="{BB962C8B-B14F-4D97-AF65-F5344CB8AC3E}">
        <p14:creationId xmlns:p14="http://schemas.microsoft.com/office/powerpoint/2010/main" val="412628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B5583447-712C-46AC-897D-27DF789B1885}" type="slidenum">
              <a:rPr lang="en-US" smtClean="0"/>
              <a:pPr>
                <a:defRPr/>
              </a:pPr>
              <a:t>3</a:t>
            </a:fld>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92" y="0"/>
            <a:ext cx="9200583" cy="6857999"/>
          </a:xfrm>
          <a:prstGeom prst="rect">
            <a:avLst/>
          </a:prstGeom>
        </p:spPr>
      </p:pic>
    </p:spTree>
    <p:extLst>
      <p:ext uri="{BB962C8B-B14F-4D97-AF65-F5344CB8AC3E}">
        <p14:creationId xmlns:p14="http://schemas.microsoft.com/office/powerpoint/2010/main" val="184206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0" y="0"/>
            <a:ext cx="9211539" cy="6857999"/>
          </a:xfrm>
          <a:prstGeom prst="rect">
            <a:avLst/>
          </a:prstGeom>
        </p:spPr>
      </p:pic>
    </p:spTree>
    <p:extLst>
      <p:ext uri="{BB962C8B-B14F-4D97-AF65-F5344CB8AC3E}">
        <p14:creationId xmlns:p14="http://schemas.microsoft.com/office/powerpoint/2010/main" val="189396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2" y="0"/>
            <a:ext cx="9195604" cy="6858000"/>
          </a:xfrm>
          <a:prstGeom prst="rect">
            <a:avLst/>
          </a:prstGeom>
        </p:spPr>
      </p:pic>
    </p:spTree>
    <p:extLst>
      <p:ext uri="{BB962C8B-B14F-4D97-AF65-F5344CB8AC3E}">
        <p14:creationId xmlns:p14="http://schemas.microsoft.com/office/powerpoint/2010/main" val="266878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B5583447-712C-46AC-897D-27DF789B1885}" type="slidenum">
              <a:rPr lang="en-US" smtClean="0"/>
              <a:pPr>
                <a:defRPr/>
              </a:pPr>
              <a:t>32</a:t>
            </a:fld>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3" y="0"/>
            <a:ext cx="9237306" cy="6858000"/>
          </a:xfrm>
          <a:prstGeom prst="rect">
            <a:avLst/>
          </a:prstGeom>
        </p:spPr>
      </p:pic>
    </p:spTree>
    <p:extLst>
      <p:ext uri="{BB962C8B-B14F-4D97-AF65-F5344CB8AC3E}">
        <p14:creationId xmlns:p14="http://schemas.microsoft.com/office/powerpoint/2010/main" val="92836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B5583447-712C-46AC-897D-27DF789B1885}" type="slidenum">
              <a:rPr lang="en-US" smtClean="0"/>
              <a:pPr>
                <a:defRPr/>
              </a:pPr>
              <a:t>33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980727"/>
            <a:ext cx="2427560" cy="145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 y="0"/>
            <a:ext cx="9164780" cy="6857999"/>
          </a:xfrm>
          <a:prstGeom prst="rect">
            <a:avLst/>
          </a:prstGeom>
        </p:spPr>
      </p:pic>
    </p:spTree>
    <p:extLst>
      <p:ext uri="{BB962C8B-B14F-4D97-AF65-F5344CB8AC3E}">
        <p14:creationId xmlns:p14="http://schemas.microsoft.com/office/powerpoint/2010/main" val="214712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B5583447-712C-46AC-897D-27DF789B1885}" type="slidenum">
              <a:rPr lang="en-US" smtClean="0"/>
              <a:pPr>
                <a:defRPr/>
              </a:pPr>
              <a:t>34</a:t>
            </a:fld>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8" y="0"/>
            <a:ext cx="9185375" cy="6858000"/>
          </a:xfrm>
          <a:prstGeom prst="rect">
            <a:avLst/>
          </a:prstGeom>
        </p:spPr>
      </p:pic>
    </p:spTree>
    <p:extLst>
      <p:ext uri="{BB962C8B-B14F-4D97-AF65-F5344CB8AC3E}">
        <p14:creationId xmlns:p14="http://schemas.microsoft.com/office/powerpoint/2010/main" val="40002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12277"/>
            <a:ext cx="3312368" cy="2663477"/>
          </a:xfrm>
        </p:spPr>
        <p:txBody>
          <a:bodyPr/>
          <a:lstStyle/>
          <a:p>
            <a:r>
              <a:rPr lang="en-AU" b="1" dirty="0" smtClean="0">
                <a:solidFill>
                  <a:srgbClr val="7030A0"/>
                </a:solidFill>
              </a:rPr>
              <a:t>Transfer to a different context</a:t>
            </a:r>
            <a:endParaRPr lang="en-AU" b="1" dirty="0">
              <a:solidFill>
                <a:srgbClr val="7030A0"/>
              </a:solidFill>
            </a:endParaRPr>
          </a:p>
        </p:txBody>
      </p:sp>
      <p:sp>
        <p:nvSpPr>
          <p:cNvPr id="5" name="Rectangle 4"/>
          <p:cNvSpPr/>
          <p:nvPr/>
        </p:nvSpPr>
        <p:spPr>
          <a:xfrm>
            <a:off x="4311685" y="836712"/>
            <a:ext cx="4252498" cy="584775"/>
          </a:xfrm>
          <a:prstGeom prst="rect">
            <a:avLst/>
          </a:prstGeom>
        </p:spPr>
        <p:txBody>
          <a:bodyPr wrap="square">
            <a:spAutoFit/>
          </a:bodyPr>
          <a:lstStyle/>
          <a:p>
            <a:r>
              <a:rPr lang="en-AU" sz="1400" dirty="0">
                <a:hlinkClick r:id="rId3"/>
              </a:rPr>
              <a:t>https://</a:t>
            </a:r>
            <a:r>
              <a:rPr lang="en-AU" sz="1400" dirty="0" smtClean="0">
                <a:hlinkClick r:id="rId3"/>
              </a:rPr>
              <a:t>www.youtube.com/watch?v=dDD67ydGEac</a:t>
            </a:r>
            <a:endParaRPr lang="en-AU" sz="1400" dirty="0" smtClean="0"/>
          </a:p>
          <a:p>
            <a:endParaRPr lang="en-AU" dirty="0" smtClean="0"/>
          </a:p>
        </p:txBody>
      </p:sp>
      <p:pic>
        <p:nvPicPr>
          <p:cNvPr id="7" name="Picture 2" descr="C:\Users\DimitriadisM\AppData\Local\Microsoft\Windows\Temporary Internet Files\Content.IE5\JF4X1R3M\PngMedium-arrow-pointing-right-circular-button-1602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85" y="68689"/>
            <a:ext cx="517334" cy="5173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5095" y="1268760"/>
            <a:ext cx="4243925" cy="238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903669" y="5916056"/>
            <a:ext cx="2685351" cy="646331"/>
          </a:xfrm>
          <a:prstGeom prst="rect">
            <a:avLst/>
          </a:prstGeom>
        </p:spPr>
        <p:txBody>
          <a:bodyPr wrap="none">
            <a:spAutoFit/>
          </a:bodyPr>
          <a:lstStyle/>
          <a:p>
            <a:r>
              <a:rPr lang="en-AU" dirty="0">
                <a:hlinkClick r:id="rId6"/>
              </a:rPr>
              <a:t>http://assist.asta.edu.au</a:t>
            </a:r>
            <a:r>
              <a:rPr lang="en-AU" dirty="0" smtClean="0">
                <a:hlinkClick r:id="rId6"/>
              </a:rPr>
              <a:t>/</a:t>
            </a:r>
            <a:endParaRPr lang="en-AU" dirty="0" smtClean="0"/>
          </a:p>
          <a:p>
            <a:endParaRPr lang="en-AU" dirty="0"/>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6767" y="4574210"/>
            <a:ext cx="4390826" cy="12772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itle 1"/>
          <p:cNvSpPr txBox="1">
            <a:spLocks/>
          </p:cNvSpPr>
          <p:nvPr/>
        </p:nvSpPr>
        <p:spPr bwMode="auto">
          <a:xfrm>
            <a:off x="4186232" y="3586127"/>
            <a:ext cx="5167738" cy="137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lvl1pPr algn="l" defTabSz="457145" rtl="0" eaLnBrk="0" fontAlgn="base" hangingPunct="0">
              <a:spcBef>
                <a:spcPct val="0"/>
              </a:spcBef>
              <a:spcAft>
                <a:spcPct val="0"/>
              </a:spcAft>
              <a:defRPr sz="4400" b="0" i="0">
                <a:solidFill>
                  <a:srgbClr val="4A2682"/>
                </a:solidFill>
                <a:latin typeface="Helvetica 65 Medium"/>
                <a:ea typeface="+mj-ea"/>
                <a:cs typeface="Helvetica 65 Medium"/>
              </a:defRPr>
            </a:lvl1pPr>
            <a:lvl2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14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290"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435"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581" algn="ctr" defTabSz="457145" rtl="0" eaLnBrk="0" fontAlgn="base" hangingPunct="0">
              <a:spcBef>
                <a:spcPct val="0"/>
              </a:spcBef>
              <a:spcAft>
                <a:spcPct val="0"/>
              </a:spcAft>
              <a:defRPr sz="4400">
                <a:solidFill>
                  <a:schemeClr val="tx1"/>
                </a:solidFill>
                <a:latin typeface="Calibri" pitchFamily="34" charset="0"/>
                <a:ea typeface="ＭＳ Ｐゴシック" pitchFamily="34" charset="-128"/>
              </a:defRPr>
            </a:lvl9pPr>
          </a:lstStyle>
          <a:p>
            <a:r>
              <a:rPr lang="en-AU" sz="3200" kern="0" dirty="0" smtClean="0">
                <a:solidFill>
                  <a:srgbClr val="7030A0"/>
                </a:solidFill>
              </a:rPr>
              <a:t>Science ASSIST</a:t>
            </a:r>
            <a:endParaRPr lang="en-AU" sz="3200" kern="0" dirty="0">
              <a:solidFill>
                <a:srgbClr val="7030A0"/>
              </a:solidFill>
            </a:endParaRPr>
          </a:p>
        </p:txBody>
      </p:sp>
      <p:pic>
        <p:nvPicPr>
          <p:cNvPr id="1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5400"/>
          <a:stretch/>
        </p:blipFill>
        <p:spPr bwMode="auto">
          <a:xfrm>
            <a:off x="284333" y="3933056"/>
            <a:ext cx="3718335" cy="1771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64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63888" y="1916832"/>
            <a:ext cx="3967753" cy="369332"/>
          </a:xfrm>
          <a:prstGeom prst="rect">
            <a:avLst/>
          </a:prstGeom>
        </p:spPr>
        <p:txBody>
          <a:bodyPr wrap="none">
            <a:spAutoFit/>
          </a:bodyPr>
          <a:lstStyle/>
          <a:p>
            <a:r>
              <a:rPr lang="en-AU" dirty="0">
                <a:solidFill>
                  <a:schemeClr val="bg1"/>
                </a:solidFill>
              </a:rPr>
              <a:t>http://neilatkin.com/category/science/</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 y="0"/>
            <a:ext cx="9154345" cy="6858000"/>
          </a:xfrm>
          <a:prstGeom prst="rect">
            <a:avLst/>
          </a:prstGeom>
        </p:spPr>
      </p:pic>
    </p:spTree>
    <p:extLst>
      <p:ext uri="{BB962C8B-B14F-4D97-AF65-F5344CB8AC3E}">
        <p14:creationId xmlns:p14="http://schemas.microsoft.com/office/powerpoint/2010/main" val="160614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B5583447-712C-46AC-897D-27DF789B1885}" type="slidenum">
              <a:rPr lang="en-US" smtClean="0"/>
              <a:pPr>
                <a:defRPr/>
              </a:pPr>
              <a:t>37</a:t>
            </a:fld>
            <a:endParaRPr lang="en-US" dirty="0"/>
          </a:p>
        </p:txBody>
      </p:sp>
      <p:sp>
        <p:nvSpPr>
          <p:cNvPr id="3" name="Rectangle 2"/>
          <p:cNvSpPr/>
          <p:nvPr/>
        </p:nvSpPr>
        <p:spPr>
          <a:xfrm>
            <a:off x="1475656" y="5877272"/>
            <a:ext cx="6515056" cy="276999"/>
          </a:xfrm>
          <a:prstGeom prst="rect">
            <a:avLst/>
          </a:prstGeom>
        </p:spPr>
        <p:txBody>
          <a:bodyPr wrap="square">
            <a:spAutoFit/>
          </a:bodyPr>
          <a:lstStyle/>
          <a:p>
            <a:r>
              <a:rPr lang="en-AU" sz="1200" dirty="0">
                <a:hlinkClick r:id="rId3"/>
              </a:rPr>
              <a:t>http://neilatkin.com/2015/05/03/three-act-science-alternative-approaches-to-science-teaching</a:t>
            </a:r>
            <a:r>
              <a:rPr lang="en-AU" sz="1200" dirty="0" smtClean="0">
                <a:hlinkClick r:id="rId3"/>
              </a:rPr>
              <a:t>/</a:t>
            </a:r>
            <a:r>
              <a:rPr lang="en-AU" sz="1200" dirty="0" smtClean="0"/>
              <a:t> </a:t>
            </a:r>
            <a:endParaRPr lang="en-AU" sz="1200" dirty="0"/>
          </a:p>
        </p:txBody>
      </p:sp>
      <p:sp>
        <p:nvSpPr>
          <p:cNvPr id="4" name="Rectangle 3"/>
          <p:cNvSpPr/>
          <p:nvPr/>
        </p:nvSpPr>
        <p:spPr>
          <a:xfrm>
            <a:off x="539552" y="764705"/>
            <a:ext cx="7715032" cy="769441"/>
          </a:xfrm>
          <a:prstGeom prst="rect">
            <a:avLst/>
          </a:prstGeom>
        </p:spPr>
        <p:txBody>
          <a:bodyPr wrap="square">
            <a:spAutoFit/>
          </a:bodyPr>
          <a:lstStyle/>
          <a:p>
            <a:r>
              <a:rPr lang="en-AU" sz="4400" b="1" dirty="0" smtClean="0">
                <a:solidFill>
                  <a:srgbClr val="7030A0"/>
                </a:solidFill>
                <a:latin typeface="Helvetica 65 Medium"/>
              </a:rPr>
              <a:t>What are you wondering?</a:t>
            </a:r>
            <a:endParaRPr lang="en-AU" sz="4400" b="1" dirty="0">
              <a:solidFill>
                <a:srgbClr val="7030A0"/>
              </a:solidFill>
              <a:latin typeface="Helvetica 65 Medium"/>
            </a:endParaRP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400"/>
          <a:stretch/>
        </p:blipFill>
        <p:spPr bwMode="auto">
          <a:xfrm>
            <a:off x="651679" y="4221087"/>
            <a:ext cx="3291507" cy="1568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096" y="1534146"/>
            <a:ext cx="760095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283968" y="4581128"/>
            <a:ext cx="4752528" cy="1077218"/>
          </a:xfrm>
          <a:prstGeom prst="rect">
            <a:avLst/>
          </a:prstGeom>
        </p:spPr>
        <p:txBody>
          <a:bodyPr wrap="square">
            <a:spAutoFit/>
          </a:bodyPr>
          <a:lstStyle/>
          <a:p>
            <a:pPr marL="0" indent="0">
              <a:buFont typeface="Arial" charset="0"/>
              <a:buNone/>
            </a:pPr>
            <a:r>
              <a:rPr lang="en-AU" sz="3200" b="1" kern="0" dirty="0" smtClean="0">
                <a:solidFill>
                  <a:srgbClr val="67528C"/>
                </a:solidFill>
              </a:rPr>
              <a:t>Becoming ‘problem </a:t>
            </a:r>
            <a:r>
              <a:rPr lang="en-AU" sz="3200" b="1" kern="0" dirty="0" smtClean="0">
                <a:solidFill>
                  <a:srgbClr val="7030A0"/>
                </a:solidFill>
              </a:rPr>
              <a:t>finders’</a:t>
            </a:r>
            <a:endParaRPr lang="en-AU" sz="3200" b="1" kern="0" dirty="0">
              <a:solidFill>
                <a:srgbClr val="7030A0"/>
              </a:solidFill>
            </a:endParaRPr>
          </a:p>
        </p:txBody>
      </p:sp>
      <p:sp>
        <p:nvSpPr>
          <p:cNvPr id="9" name="Rectangle 8"/>
          <p:cNvSpPr/>
          <p:nvPr/>
        </p:nvSpPr>
        <p:spPr>
          <a:xfrm>
            <a:off x="228378" y="-59407"/>
            <a:ext cx="342402" cy="861774"/>
          </a:xfrm>
          <a:prstGeom prst="rect">
            <a:avLst/>
          </a:prstGeom>
          <a:noFill/>
        </p:spPr>
        <p:txBody>
          <a:bodyPr wrap="square" lIns="91440" tIns="45720" rIns="91440" bIns="45720">
            <a:spAutoFit/>
          </a:bodyPr>
          <a:lstStyle/>
          <a:p>
            <a:pPr algn="ctr"/>
            <a:r>
              <a:rPr lang="en-US" sz="5000" b="1" cap="none" spc="0" dirty="0" smtClean="0">
                <a:ln w="10541" cmpd="sng">
                  <a:solidFill>
                    <a:schemeClr val="accent1">
                      <a:shade val="88000"/>
                      <a:satMod val="110000"/>
                    </a:schemeClr>
                  </a:solidFill>
                  <a:prstDash val="solid"/>
                </a:ln>
                <a:solidFill>
                  <a:srgbClr val="6600CC"/>
                </a:solidFill>
                <a:effectLst/>
              </a:rPr>
              <a:t>A</a:t>
            </a:r>
            <a:endParaRPr lang="en-US" sz="5000" b="1" cap="none" spc="0" dirty="0">
              <a:ln w="10541" cmpd="sng">
                <a:solidFill>
                  <a:schemeClr val="accent1">
                    <a:shade val="88000"/>
                    <a:satMod val="110000"/>
                  </a:schemeClr>
                </a:solidFill>
                <a:prstDash val="solid"/>
              </a:ln>
              <a:solidFill>
                <a:srgbClr val="6600CC"/>
              </a:solidFill>
              <a:effectLst/>
            </a:endParaRPr>
          </a:p>
        </p:txBody>
      </p:sp>
    </p:spTree>
    <p:extLst>
      <p:ext uri="{BB962C8B-B14F-4D97-AF65-F5344CB8AC3E}">
        <p14:creationId xmlns:p14="http://schemas.microsoft.com/office/powerpoint/2010/main" val="61593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B5583447-712C-46AC-897D-27DF789B1885}" type="slidenum">
              <a:rPr lang="en-US" smtClean="0"/>
              <a:pPr>
                <a:defRPr/>
              </a:pPr>
              <a:t>38</a:t>
            </a:fld>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 y="0"/>
            <a:ext cx="9159550" cy="6858000"/>
          </a:xfrm>
          <a:prstGeom prst="rect">
            <a:avLst/>
          </a:prstGeom>
        </p:spPr>
      </p:pic>
    </p:spTree>
    <p:extLst>
      <p:ext uri="{BB962C8B-B14F-4D97-AF65-F5344CB8AC3E}">
        <p14:creationId xmlns:p14="http://schemas.microsoft.com/office/powerpoint/2010/main" val="28069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6" y="0"/>
            <a:ext cx="9190651" cy="6858000"/>
          </a:xfrm>
          <a:prstGeom prst="rect">
            <a:avLst/>
          </a:prstGeom>
        </p:spPr>
      </p:pic>
    </p:spTree>
    <p:extLst>
      <p:ext uri="{BB962C8B-B14F-4D97-AF65-F5344CB8AC3E}">
        <p14:creationId xmlns:p14="http://schemas.microsoft.com/office/powerpoint/2010/main" val="289547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B5583447-712C-46AC-897D-27DF789B1885}" type="slidenum">
              <a:rPr lang="en-US" smtClean="0"/>
              <a:pPr>
                <a:defRPr/>
              </a:pPr>
              <a:t>4</a:t>
            </a:fld>
            <a:endParaRPr lang="en-US" dirty="0"/>
          </a:p>
        </p:txBody>
      </p:sp>
      <p:sp>
        <p:nvSpPr>
          <p:cNvPr id="3" name="Rectangle 2"/>
          <p:cNvSpPr/>
          <p:nvPr/>
        </p:nvSpPr>
        <p:spPr>
          <a:xfrm>
            <a:off x="4327952" y="2396425"/>
            <a:ext cx="3614145" cy="276999"/>
          </a:xfrm>
          <a:prstGeom prst="rect">
            <a:avLst/>
          </a:prstGeom>
        </p:spPr>
        <p:txBody>
          <a:bodyPr wrap="square">
            <a:spAutoFit/>
          </a:bodyPr>
          <a:lstStyle/>
          <a:p>
            <a:r>
              <a:rPr lang="en-AU" sz="1200" u="sng" dirty="0">
                <a:hlinkClick r:id="rId3"/>
              </a:rPr>
              <a:t>https://</a:t>
            </a:r>
            <a:r>
              <a:rPr lang="en-AU" sz="1200" u="sng" dirty="0" smtClean="0">
                <a:hlinkClick r:id="rId3"/>
              </a:rPr>
              <a:t>www.youtube.com/watch?v=vPnSQD5ca7M</a:t>
            </a:r>
            <a:r>
              <a:rPr lang="en-AU" sz="1200" u="sng" dirty="0" smtClean="0"/>
              <a:t> </a:t>
            </a:r>
            <a:endParaRPr lang="en-AU" sz="1200" dirty="0"/>
          </a:p>
        </p:txBody>
      </p:sp>
      <p:sp>
        <p:nvSpPr>
          <p:cNvPr id="4" name="Rectangle 3"/>
          <p:cNvSpPr/>
          <p:nvPr/>
        </p:nvSpPr>
        <p:spPr>
          <a:xfrm>
            <a:off x="4139952" y="1628140"/>
            <a:ext cx="3185680" cy="2062103"/>
          </a:xfrm>
          <a:prstGeom prst="rect">
            <a:avLst/>
          </a:prstGeom>
        </p:spPr>
        <p:txBody>
          <a:bodyPr wrap="none">
            <a:spAutoFit/>
          </a:bodyPr>
          <a:lstStyle/>
          <a:p>
            <a:r>
              <a:rPr lang="en-AU" sz="3200" b="1" dirty="0" smtClean="0">
                <a:solidFill>
                  <a:srgbClr val="7030A0"/>
                </a:solidFill>
                <a:latin typeface="Helvetica 45 Light"/>
              </a:rPr>
              <a:t>Secondary</a:t>
            </a:r>
          </a:p>
          <a:p>
            <a:endParaRPr lang="en-AU" sz="3200" dirty="0" smtClean="0">
              <a:solidFill>
                <a:srgbClr val="7030A0"/>
              </a:solidFill>
            </a:endParaRPr>
          </a:p>
          <a:p>
            <a:r>
              <a:rPr lang="en-AU" sz="3200" dirty="0">
                <a:solidFill>
                  <a:srgbClr val="67528C"/>
                </a:solidFill>
                <a:latin typeface="Calibri" pitchFamily="34" charset="0"/>
              </a:rPr>
              <a:t>Around the World</a:t>
            </a:r>
          </a:p>
          <a:p>
            <a:endParaRPr lang="en-AU" sz="3200" dirty="0">
              <a:solidFill>
                <a:srgbClr val="7030A0"/>
              </a:solidFill>
            </a:endParaRPr>
          </a:p>
        </p:txBody>
      </p:sp>
      <p:sp>
        <p:nvSpPr>
          <p:cNvPr id="8" name="Rectangle 7"/>
          <p:cNvSpPr/>
          <p:nvPr/>
        </p:nvSpPr>
        <p:spPr>
          <a:xfrm>
            <a:off x="227149" y="4296869"/>
            <a:ext cx="4100803" cy="2062103"/>
          </a:xfrm>
          <a:prstGeom prst="rect">
            <a:avLst/>
          </a:prstGeom>
        </p:spPr>
        <p:txBody>
          <a:bodyPr wrap="none">
            <a:spAutoFit/>
          </a:bodyPr>
          <a:lstStyle/>
          <a:p>
            <a:r>
              <a:rPr lang="en-AU" sz="3200" b="1" dirty="0" smtClean="0">
                <a:solidFill>
                  <a:srgbClr val="7030A0"/>
                </a:solidFill>
                <a:latin typeface="Helvetica 45 Light"/>
              </a:rPr>
              <a:t>Primary</a:t>
            </a:r>
          </a:p>
          <a:p>
            <a:endParaRPr lang="en-AU" sz="3200" dirty="0" smtClean="0">
              <a:latin typeface="Calibri" pitchFamily="34" charset="0"/>
            </a:endParaRPr>
          </a:p>
          <a:p>
            <a:r>
              <a:rPr lang="en-AU" sz="3200" dirty="0" smtClean="0">
                <a:solidFill>
                  <a:srgbClr val="67528C"/>
                </a:solidFill>
                <a:latin typeface="Calibri" pitchFamily="34" charset="0"/>
              </a:rPr>
              <a:t>How </a:t>
            </a:r>
            <a:r>
              <a:rPr lang="en-AU" sz="3200" dirty="0">
                <a:solidFill>
                  <a:srgbClr val="67528C"/>
                </a:solidFill>
                <a:latin typeface="Calibri" pitchFamily="34" charset="0"/>
              </a:rPr>
              <a:t>to Arrange a Train </a:t>
            </a:r>
          </a:p>
          <a:p>
            <a:endParaRPr lang="en-AU" sz="3200" dirty="0">
              <a:solidFill>
                <a:srgbClr val="7030A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717032"/>
            <a:ext cx="3595510" cy="202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7149" y="4941168"/>
            <a:ext cx="3768787" cy="461665"/>
          </a:xfrm>
          <a:prstGeom prst="rect">
            <a:avLst/>
          </a:prstGeom>
        </p:spPr>
        <p:txBody>
          <a:bodyPr wrap="square">
            <a:spAutoFit/>
          </a:bodyPr>
          <a:lstStyle/>
          <a:p>
            <a:r>
              <a:rPr lang="en-AU" sz="1200" dirty="0">
                <a:hlinkClick r:id="rId5"/>
              </a:rPr>
              <a:t>https://</a:t>
            </a:r>
            <a:r>
              <a:rPr lang="en-AU" sz="1200" dirty="0" smtClean="0">
                <a:hlinkClick r:id="rId5"/>
              </a:rPr>
              <a:t>www.youtube.com/watch?v=SrWt_XvWLUk</a:t>
            </a:r>
            <a:endParaRPr lang="en-AU" sz="1200" dirty="0" smtClean="0"/>
          </a:p>
          <a:p>
            <a:endParaRPr lang="en-AU" sz="1200"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67" y="925081"/>
            <a:ext cx="3605369" cy="214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932892"/>
            <a:ext cx="1342336" cy="133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3600" y="3396122"/>
            <a:ext cx="1342336" cy="133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C:\Users\DimitriadisM\AppData\Local\Microsoft\Windows\Temporary Internet Files\Content.IE5\JF4X1R3M\PngMedium-arrow-pointing-right-circular-button-16021[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808" y="10697"/>
            <a:ext cx="517334" cy="5173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Discussio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9032" y="89526"/>
            <a:ext cx="359676" cy="359676"/>
          </a:xfrm>
          <a:prstGeom prst="rect">
            <a:avLst/>
          </a:prstGeom>
        </p:spPr>
      </p:pic>
    </p:spTree>
    <p:extLst>
      <p:ext uri="{BB962C8B-B14F-4D97-AF65-F5344CB8AC3E}">
        <p14:creationId xmlns:p14="http://schemas.microsoft.com/office/powerpoint/2010/main" val="73523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23"/>
            <a:ext cx="9144000" cy="6873446"/>
          </a:xfrm>
          <a:prstGeom prst="rect">
            <a:avLst/>
          </a:prstGeom>
        </p:spPr>
      </p:pic>
    </p:spTree>
    <p:extLst>
      <p:ext uri="{BB962C8B-B14F-4D97-AF65-F5344CB8AC3E}">
        <p14:creationId xmlns:p14="http://schemas.microsoft.com/office/powerpoint/2010/main" val="182203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B5583447-712C-46AC-897D-27DF789B1885}" type="slidenum">
              <a:rPr lang="en-US" smtClean="0"/>
              <a:pPr>
                <a:defRPr/>
              </a:pPr>
              <a:t>41</a:t>
            </a:fld>
            <a:endParaRPr lang="en-US" dirty="0"/>
          </a:p>
        </p:txBody>
      </p:sp>
      <p:sp>
        <p:nvSpPr>
          <p:cNvPr id="12" name="AutoShape 9" descr="Image result for SACE south austral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AU"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AU"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4"/>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24" name="Rectangle 27"/>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AU" altLang="en-US" sz="600" b="0" i="0" u="none" strike="noStrike" cap="none" normalizeH="0" baseline="0" smtClean="0">
                <a:ln>
                  <a:noFill/>
                </a:ln>
                <a:solidFill>
                  <a:schemeClr val="tx1"/>
                </a:solidFill>
                <a:effectLst/>
                <a:latin typeface="Arial" pitchFamily="34" charset="0"/>
                <a:cs typeface="Arial" pitchFamily="34" charset="0"/>
              </a:rPr>
              <a:t> </a:t>
            </a:r>
            <a:endParaRPr kumimoji="0" lang="en-AU"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0" y="7937"/>
            <a:ext cx="9200881" cy="6850063"/>
          </a:xfrm>
          <a:prstGeom prst="rect">
            <a:avLst/>
          </a:prstGeom>
        </p:spPr>
      </p:pic>
    </p:spTree>
    <p:extLst>
      <p:ext uri="{BB962C8B-B14F-4D97-AF65-F5344CB8AC3E}">
        <p14:creationId xmlns:p14="http://schemas.microsoft.com/office/powerpoint/2010/main" val="305718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B5583447-712C-46AC-897D-27DF789B1885}" type="slidenum">
              <a:rPr lang="en-US" smtClean="0"/>
              <a:pPr>
                <a:defRPr/>
              </a:pPr>
              <a:t>42</a:t>
            </a:fld>
            <a:endParaRPr lang="en-US" dirty="0"/>
          </a:p>
        </p:txBody>
      </p:sp>
      <p:sp>
        <p:nvSpPr>
          <p:cNvPr id="12" name="AutoShape 9" descr="Image result for SACE south austral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1"/>
            <a:ext cx="9151775" cy="6852179"/>
          </a:xfrm>
          <a:prstGeom prst="rect">
            <a:avLst/>
          </a:prstGeom>
        </p:spPr>
      </p:pic>
    </p:spTree>
    <p:extLst>
      <p:ext uri="{BB962C8B-B14F-4D97-AF65-F5344CB8AC3E}">
        <p14:creationId xmlns:p14="http://schemas.microsoft.com/office/powerpoint/2010/main" val="154058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8" y="0"/>
            <a:ext cx="9185375" cy="6858000"/>
          </a:xfrm>
          <a:prstGeom prst="rect">
            <a:avLst/>
          </a:prstGeom>
        </p:spPr>
      </p:pic>
    </p:spTree>
    <p:extLst>
      <p:ext uri="{BB962C8B-B14F-4D97-AF65-F5344CB8AC3E}">
        <p14:creationId xmlns:p14="http://schemas.microsoft.com/office/powerpoint/2010/main" val="29508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 y="0"/>
            <a:ext cx="9154345" cy="6858000"/>
          </a:xfrm>
          <a:prstGeom prst="rect">
            <a:avLst/>
          </a:prstGeom>
        </p:spPr>
      </p:pic>
    </p:spTree>
    <p:extLst>
      <p:ext uri="{BB962C8B-B14F-4D97-AF65-F5344CB8AC3E}">
        <p14:creationId xmlns:p14="http://schemas.microsoft.com/office/powerpoint/2010/main" val="180783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 y="0"/>
            <a:ext cx="9154345" cy="6858000"/>
          </a:xfrm>
          <a:prstGeom prst="rect">
            <a:avLst/>
          </a:prstGeom>
        </p:spPr>
      </p:pic>
    </p:spTree>
    <p:extLst>
      <p:ext uri="{BB962C8B-B14F-4D97-AF65-F5344CB8AC3E}">
        <p14:creationId xmlns:p14="http://schemas.microsoft.com/office/powerpoint/2010/main" val="106981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6" y="0"/>
            <a:ext cx="9190651" cy="6858000"/>
          </a:xfrm>
          <a:prstGeom prst="rect">
            <a:avLst/>
          </a:prstGeom>
        </p:spPr>
      </p:pic>
    </p:spTree>
    <p:extLst>
      <p:ext uri="{BB962C8B-B14F-4D97-AF65-F5344CB8AC3E}">
        <p14:creationId xmlns:p14="http://schemas.microsoft.com/office/powerpoint/2010/main" val="117931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707637" y="6237312"/>
            <a:ext cx="432048" cy="3600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5583447-712C-46AC-897D-27DF789B1885}" type="slidenum">
              <a:rPr lang="en-US" sz="1000" smtClean="0">
                <a:solidFill>
                  <a:srgbClr val="FFFFFF"/>
                </a:solidFill>
              </a:rPr>
              <a:pPr algn="ctr">
                <a:defRPr/>
              </a:pPr>
              <a:t>47</a:t>
            </a:fld>
            <a:endParaRPr lang="en-US" sz="1000" dirty="0">
              <a:solidFill>
                <a:srgbClr val="FFFFFF"/>
              </a:solidFill>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2" y="0"/>
            <a:ext cx="9222284" cy="6857999"/>
          </a:xfrm>
          <a:prstGeom prst="rect">
            <a:avLst/>
          </a:prstGeom>
        </p:spPr>
      </p:pic>
    </p:spTree>
    <p:extLst>
      <p:ext uri="{BB962C8B-B14F-4D97-AF65-F5344CB8AC3E}">
        <p14:creationId xmlns:p14="http://schemas.microsoft.com/office/powerpoint/2010/main" val="29667289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B5583447-712C-46AC-897D-27DF789B1885}" type="slidenum">
              <a:rPr lang="en-US" smtClean="0"/>
              <a:pPr>
                <a:defRPr/>
              </a:pPr>
              <a:t>48</a:t>
            </a:fld>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52520" cy="6939390"/>
          </a:xfrm>
          <a:prstGeom prst="rect">
            <a:avLst/>
          </a:prstGeom>
        </p:spPr>
      </p:pic>
    </p:spTree>
    <p:extLst>
      <p:ext uri="{BB962C8B-B14F-4D97-AF65-F5344CB8AC3E}">
        <p14:creationId xmlns:p14="http://schemas.microsoft.com/office/powerpoint/2010/main" val="2304996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1" y="0"/>
            <a:ext cx="9155261" cy="6858000"/>
          </a:xfrm>
          <a:prstGeom prst="rect">
            <a:avLst/>
          </a:prstGeom>
        </p:spPr>
      </p:pic>
    </p:spTree>
    <p:extLst>
      <p:ext uri="{BB962C8B-B14F-4D97-AF65-F5344CB8AC3E}">
        <p14:creationId xmlns:p14="http://schemas.microsoft.com/office/powerpoint/2010/main" val="315145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855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B5583447-712C-46AC-897D-27DF789B1885}" type="slidenum">
              <a:rPr lang="en-US" smtClean="0"/>
              <a:pPr>
                <a:defRPr/>
              </a:pPr>
              <a:t>7</a:t>
            </a:fld>
            <a:endParaRPr lang="en-US" dirty="0"/>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1" y="0"/>
            <a:ext cx="9155261" cy="6858000"/>
          </a:xfrm>
          <a:prstGeom prst="rect">
            <a:avLst/>
          </a:prstGeom>
        </p:spPr>
      </p:pic>
    </p:spTree>
    <p:extLst>
      <p:ext uri="{BB962C8B-B14F-4D97-AF65-F5344CB8AC3E}">
        <p14:creationId xmlns:p14="http://schemas.microsoft.com/office/powerpoint/2010/main" val="369522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txBox="1">
            <a:spLocks/>
          </p:cNvSpPr>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defPPr>
              <a:defRPr lang="en-AU"/>
            </a:defPPr>
            <a:lvl1pPr algn="ctr" rtl="0" fontAlgn="base">
              <a:spcBef>
                <a:spcPct val="0"/>
              </a:spcBef>
              <a:spcAft>
                <a:spcPct val="0"/>
              </a:spcAft>
              <a:defRPr sz="1000" kern="1200">
                <a:solidFill>
                  <a:schemeClr val="bg1"/>
                </a:solidFill>
                <a:latin typeface="+mn-lt"/>
                <a:ea typeface="ＭＳ Ｐゴシック" pitchFamily="34" charset="-128"/>
                <a:cs typeface="+mn-cs"/>
              </a:defRPr>
            </a:lvl1pPr>
            <a:lvl2pPr marL="457145"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29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435"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581"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5726" algn="l" defTabSz="914290" rtl="0" eaLnBrk="1" latinLnBrk="0" hangingPunct="1">
              <a:defRPr kern="1200">
                <a:solidFill>
                  <a:schemeClr val="tx1"/>
                </a:solidFill>
                <a:latin typeface="Arial" charset="0"/>
                <a:ea typeface="ＭＳ Ｐゴシック" pitchFamily="34" charset="-128"/>
                <a:cs typeface="+mn-cs"/>
              </a:defRPr>
            </a:lvl6pPr>
            <a:lvl7pPr marL="2742871" algn="l" defTabSz="914290" rtl="0" eaLnBrk="1" latinLnBrk="0" hangingPunct="1">
              <a:defRPr kern="1200">
                <a:solidFill>
                  <a:schemeClr val="tx1"/>
                </a:solidFill>
                <a:latin typeface="Arial" charset="0"/>
                <a:ea typeface="ＭＳ Ｐゴシック" pitchFamily="34" charset="-128"/>
                <a:cs typeface="+mn-cs"/>
              </a:defRPr>
            </a:lvl7pPr>
            <a:lvl8pPr marL="3200016" algn="l" defTabSz="914290" rtl="0" eaLnBrk="1" latinLnBrk="0" hangingPunct="1">
              <a:defRPr kern="1200">
                <a:solidFill>
                  <a:schemeClr val="tx1"/>
                </a:solidFill>
                <a:latin typeface="Arial" charset="0"/>
                <a:ea typeface="ＭＳ Ｐゴシック" pitchFamily="34" charset="-128"/>
                <a:cs typeface="+mn-cs"/>
              </a:defRPr>
            </a:lvl8pPr>
            <a:lvl9pPr marL="3657161" algn="l" defTabSz="914290" rtl="0" eaLnBrk="1" latinLnBrk="0" hangingPunct="1">
              <a:defRPr kern="1200">
                <a:solidFill>
                  <a:schemeClr val="tx1"/>
                </a:solidFill>
                <a:latin typeface="Arial" charset="0"/>
                <a:ea typeface="ＭＳ Ｐゴシック" pitchFamily="34" charset="-128"/>
                <a:cs typeface="+mn-cs"/>
              </a:defRPr>
            </a:lvl9pPr>
          </a:lstStyle>
          <a:p>
            <a:pPr>
              <a:defRPr/>
            </a:pPr>
            <a:fld id="{B5583447-712C-46AC-897D-27DF789B1885}" type="slidenum">
              <a:rPr lang="en-US" smtClean="0"/>
              <a:pPr>
                <a:defRPr/>
              </a:pPr>
              <a:t>8</a:t>
            </a:fld>
            <a:endParaRPr lang="en-US" dirty="0"/>
          </a:p>
        </p:txBody>
      </p:sp>
      <p:sp>
        <p:nvSpPr>
          <p:cNvPr id="6" name="TextBox 5"/>
          <p:cNvSpPr txBox="1"/>
          <p:nvPr/>
        </p:nvSpPr>
        <p:spPr>
          <a:xfrm>
            <a:off x="8607655" y="5396193"/>
            <a:ext cx="536345" cy="461665"/>
          </a:xfrm>
          <a:prstGeom prst="rect">
            <a:avLst/>
          </a:prstGeom>
          <a:noFill/>
        </p:spPr>
        <p:txBody>
          <a:bodyPr wrap="square" rtlCol="0">
            <a:spAutoFit/>
          </a:bodyPr>
          <a:lstStyle/>
          <a:p>
            <a:pPr algn="ctr"/>
            <a:r>
              <a:rPr lang="en-AU" sz="2400" b="1" dirty="0" smtClean="0">
                <a:solidFill>
                  <a:srgbClr val="FFFFFF"/>
                </a:solidFill>
              </a:rPr>
              <a:t>4</a:t>
            </a:r>
            <a:endParaRPr lang="en-AU" sz="2400" b="1" dirty="0">
              <a:solidFill>
                <a:srgbClr val="FFFFFF"/>
              </a:solidFill>
            </a:endParaRPr>
          </a:p>
        </p:txBody>
      </p:sp>
      <p:sp>
        <p:nvSpPr>
          <p:cNvPr id="7" name="TextBox 6"/>
          <p:cNvSpPr txBox="1"/>
          <p:nvPr/>
        </p:nvSpPr>
        <p:spPr>
          <a:xfrm>
            <a:off x="8532440" y="5599010"/>
            <a:ext cx="536345" cy="461665"/>
          </a:xfrm>
          <a:prstGeom prst="rect">
            <a:avLst/>
          </a:prstGeom>
          <a:noFill/>
        </p:spPr>
        <p:txBody>
          <a:bodyPr wrap="square" rtlCol="0">
            <a:spAutoFit/>
          </a:bodyPr>
          <a:lstStyle/>
          <a:p>
            <a:pPr algn="ctr"/>
            <a:r>
              <a:rPr lang="en-AU" sz="2400" b="1" dirty="0">
                <a:solidFill>
                  <a:srgbClr val="FFFFFF"/>
                </a:solidFill>
              </a:rPr>
              <a:t>5</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2" y="0"/>
            <a:ext cx="9194426" cy="6858000"/>
          </a:xfrm>
          <a:prstGeom prst="rect">
            <a:avLst/>
          </a:prstGeom>
        </p:spPr>
      </p:pic>
    </p:spTree>
    <p:extLst>
      <p:ext uri="{BB962C8B-B14F-4D97-AF65-F5344CB8AC3E}">
        <p14:creationId xmlns:p14="http://schemas.microsoft.com/office/powerpoint/2010/main" val="2217983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txBox="1">
            <a:spLocks/>
          </p:cNvSpPr>
          <p:nvPr/>
        </p:nvSpPr>
        <p:spPr>
          <a:xfrm>
            <a:off x="755576" y="6237312"/>
            <a:ext cx="360040" cy="216024"/>
          </a:xfrm>
          <a:prstGeom prst="rect">
            <a:avLst/>
          </a:prstGeom>
        </p:spPr>
        <p:txBody>
          <a:bodyPr vert="horz" wrap="square" lIns="91429" tIns="45715" rIns="91429" bIns="45715" numCol="1" anchor="ctr" anchorCtr="0" compatLnSpc="1">
            <a:prstTxWarp prst="textNoShape">
              <a:avLst/>
            </a:prstTxWarp>
          </a:bodyPr>
          <a:lstStyle>
            <a:defPPr>
              <a:defRPr lang="en-AU"/>
            </a:defPPr>
            <a:lvl1pPr algn="ctr" rtl="0" fontAlgn="base">
              <a:spcBef>
                <a:spcPct val="0"/>
              </a:spcBef>
              <a:spcAft>
                <a:spcPct val="0"/>
              </a:spcAft>
              <a:defRPr sz="1000" kern="1200">
                <a:solidFill>
                  <a:schemeClr val="bg1"/>
                </a:solidFill>
                <a:latin typeface="+mn-lt"/>
                <a:ea typeface="ＭＳ Ｐゴシック" pitchFamily="34" charset="-128"/>
                <a:cs typeface="+mn-cs"/>
              </a:defRPr>
            </a:lvl1pPr>
            <a:lvl2pPr marL="457145"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29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435"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581"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5726" algn="l" defTabSz="914290" rtl="0" eaLnBrk="1" latinLnBrk="0" hangingPunct="1">
              <a:defRPr kern="1200">
                <a:solidFill>
                  <a:schemeClr val="tx1"/>
                </a:solidFill>
                <a:latin typeface="Arial" charset="0"/>
                <a:ea typeface="ＭＳ Ｐゴシック" pitchFamily="34" charset="-128"/>
                <a:cs typeface="+mn-cs"/>
              </a:defRPr>
            </a:lvl6pPr>
            <a:lvl7pPr marL="2742871" algn="l" defTabSz="914290" rtl="0" eaLnBrk="1" latinLnBrk="0" hangingPunct="1">
              <a:defRPr kern="1200">
                <a:solidFill>
                  <a:schemeClr val="tx1"/>
                </a:solidFill>
                <a:latin typeface="Arial" charset="0"/>
                <a:ea typeface="ＭＳ Ｐゴシック" pitchFamily="34" charset="-128"/>
                <a:cs typeface="+mn-cs"/>
              </a:defRPr>
            </a:lvl7pPr>
            <a:lvl8pPr marL="3200016" algn="l" defTabSz="914290" rtl="0" eaLnBrk="1" latinLnBrk="0" hangingPunct="1">
              <a:defRPr kern="1200">
                <a:solidFill>
                  <a:schemeClr val="tx1"/>
                </a:solidFill>
                <a:latin typeface="Arial" charset="0"/>
                <a:ea typeface="ＭＳ Ｐゴシック" pitchFamily="34" charset="-128"/>
                <a:cs typeface="+mn-cs"/>
              </a:defRPr>
            </a:lvl8pPr>
            <a:lvl9pPr marL="3657161" algn="l" defTabSz="914290" rtl="0" eaLnBrk="1" latinLnBrk="0" hangingPunct="1">
              <a:defRPr kern="1200">
                <a:solidFill>
                  <a:schemeClr val="tx1"/>
                </a:solidFill>
                <a:latin typeface="Arial" charset="0"/>
                <a:ea typeface="ＭＳ Ｐゴシック" pitchFamily="34" charset="-128"/>
                <a:cs typeface="+mn-cs"/>
              </a:defRPr>
            </a:lvl9pPr>
          </a:lstStyle>
          <a:p>
            <a:pPr>
              <a:defRPr/>
            </a:pPr>
            <a:fld id="{B5583447-712C-46AC-897D-27DF789B1885}" type="slidenum">
              <a:rPr lang="en-US" smtClean="0"/>
              <a:pPr>
                <a:defRPr/>
              </a:pPr>
              <a:t>9</a:t>
            </a:fld>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1" y="0"/>
            <a:ext cx="9239721" cy="6858000"/>
          </a:xfrm>
          <a:prstGeom prst="rect">
            <a:avLst/>
          </a:prstGeom>
        </p:spPr>
      </p:pic>
    </p:spTree>
    <p:extLst>
      <p:ext uri="{BB962C8B-B14F-4D97-AF65-F5344CB8AC3E}">
        <p14:creationId xmlns:p14="http://schemas.microsoft.com/office/powerpoint/2010/main" val="3149432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T_Program lead screen">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T_Module lead screen">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T_Workshop lead screen">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T_Module one screen">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T_Standard grey">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T_Standard whit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T_Standard half grey">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31658</TotalTime>
  <Words>5743</Words>
  <Application>Microsoft Office PowerPoint</Application>
  <PresentationFormat>On-screen Show (4:3)</PresentationFormat>
  <Paragraphs>612</Paragraphs>
  <Slides>48</Slides>
  <Notes>48</Notes>
  <HiddenSlides>0</HiddenSlides>
  <MMClips>0</MMClips>
  <ScaleCrop>false</ScaleCrop>
  <HeadingPairs>
    <vt:vector size="4" baseType="variant">
      <vt:variant>
        <vt:lpstr>Theme</vt:lpstr>
      </vt:variant>
      <vt:variant>
        <vt:i4>7</vt:i4>
      </vt:variant>
      <vt:variant>
        <vt:lpstr>Slide Titles</vt:lpstr>
      </vt:variant>
      <vt:variant>
        <vt:i4>48</vt:i4>
      </vt:variant>
    </vt:vector>
  </HeadingPairs>
  <TitlesOfParts>
    <vt:vector size="55" baseType="lpstr">
      <vt:lpstr>TT_Program lead screen</vt:lpstr>
      <vt:lpstr>TT_Module lead screen</vt:lpstr>
      <vt:lpstr>TT_Workshop lead screen</vt:lpstr>
      <vt:lpstr>TT_Module one screen</vt:lpstr>
      <vt:lpstr>TT_Standard grey</vt:lpstr>
      <vt:lpstr>TT_Standard white</vt:lpstr>
      <vt:lpstr>TT_Standard half grey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 1 </vt:lpstr>
      <vt:lpstr>PowerPoint Presentation</vt:lpstr>
      <vt:lpstr>PowerPoint Presentation</vt:lpstr>
      <vt:lpstr>PowerPoint Presentation</vt:lpstr>
      <vt:lpstr>PowerPoint Presentation</vt:lpstr>
      <vt:lpstr>PowerPoint Presentation</vt:lpstr>
      <vt:lpstr>Where can I find more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Transfer to a different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Jassa Amir-Lang</dc:creator>
  <cp:lastModifiedBy>Jane Leaker</cp:lastModifiedBy>
  <cp:revision>3355</cp:revision>
  <cp:lastPrinted>2016-02-15T07:57:41Z</cp:lastPrinted>
  <dcterms:created xsi:type="dcterms:W3CDTF">2011-11-17T01:35:14Z</dcterms:created>
  <dcterms:modified xsi:type="dcterms:W3CDTF">2016-09-22T04:26:00Z</dcterms:modified>
</cp:coreProperties>
</file>